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16"/>
  </p:notesMasterIdLst>
  <p:handoutMasterIdLst>
    <p:handoutMasterId r:id="rId17"/>
  </p:handoutMasterIdLst>
  <p:sldIdLst>
    <p:sldId id="303" r:id="rId3"/>
    <p:sldId id="459" r:id="rId4"/>
    <p:sldId id="464" r:id="rId5"/>
    <p:sldId id="473" r:id="rId6"/>
    <p:sldId id="465" r:id="rId7"/>
    <p:sldId id="470" r:id="rId8"/>
    <p:sldId id="467" r:id="rId9"/>
    <p:sldId id="469" r:id="rId10"/>
    <p:sldId id="471" r:id="rId11"/>
    <p:sldId id="474" r:id="rId12"/>
    <p:sldId id="472" r:id="rId13"/>
    <p:sldId id="475" r:id="rId14"/>
    <p:sldId id="410" r:id="rId15"/>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Zh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FFFFF"/>
    <a:srgbClr val="000000"/>
    <a:srgbClr val="FF4747"/>
    <a:srgbClr val="F6AE1E"/>
    <a:srgbClr val="FF0066"/>
    <a:srgbClr val="F3AF35"/>
    <a:srgbClr val="9C42E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165" autoAdjust="0"/>
    <p:restoredTop sz="68182" autoAdjust="0"/>
  </p:normalViewPr>
  <p:slideViewPr>
    <p:cSldViewPr snapToGrid="0">
      <p:cViewPr>
        <p:scale>
          <a:sx n="50" d="100"/>
          <a:sy n="50" d="100"/>
        </p:scale>
        <p:origin x="-1459" y="-571"/>
      </p:cViewPr>
      <p:guideLst>
        <p:guide orient="horz" pos="144"/>
        <p:guide orient="horz" pos="895"/>
        <p:guide orient="horz" pos="1484"/>
        <p:guide orient="horz" pos="1200"/>
        <p:guide orient="horz" pos="2736"/>
        <p:guide orient="horz" pos="4176"/>
        <p:guide pos="2880"/>
        <p:guide pos="244"/>
        <p:guide pos="460"/>
        <p:guide pos="5516"/>
        <p:guide pos="893"/>
        <p:guide pos="529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06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cs typeface="+mn-cs"/>
              </a:defRPr>
            </a:lvl1pPr>
          </a:lstStyle>
          <a:p>
            <a:pPr>
              <a:defRPr/>
            </a:pPr>
            <a:r>
              <a:rPr lang="en-US"/>
              <a:t>TechReady8</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cs typeface="+mn-cs"/>
              </a:defRPr>
            </a:lvl1pPr>
          </a:lstStyle>
          <a:p>
            <a:pPr>
              <a:defRPr/>
            </a:pPr>
            <a:fld id="{2A7304F2-A64A-4162-A74E-8375B632008F}" type="datetimeFigureOut">
              <a:rPr lang="en-US"/>
              <a:pPr>
                <a:defRPr/>
              </a:pPr>
              <a:t>5/4/2015</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cs typeface="+mn-cs"/>
              </a:defRPr>
            </a:lvl1pPr>
          </a:lstStyle>
          <a:p>
            <a:pPr>
              <a:defRPr/>
            </a:pPr>
            <a:r>
              <a:rPr lang="en-US"/>
              <a:t>© 2009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cs typeface="+mn-cs"/>
              </a:defRPr>
            </a:lvl1pPr>
          </a:lstStyle>
          <a:p>
            <a:pPr>
              <a:defRPr/>
            </a:pPr>
            <a:fld id="{9CCEEE12-D681-47AA-BAE7-5FEA30A8CC8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smtClean="0">
                <a:latin typeface="+mn-lt"/>
                <a:cs typeface="+mn-cs"/>
              </a:defRPr>
            </a:lvl1pPr>
          </a:lstStyle>
          <a:p>
            <a:pPr>
              <a:defRPr/>
            </a:pPr>
            <a:r>
              <a:rPr lang="en-US"/>
              <a:t>TechReady8</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cs typeface="+mn-cs"/>
              </a:defRPr>
            </a:lvl1pPr>
          </a:lstStyle>
          <a:p>
            <a:pPr>
              <a:defRPr/>
            </a:pPr>
            <a:fld id="{D1FB11D7-F313-4593-AB3F-E82F3AA99F0A}" type="datetimeFigureOut">
              <a:rPr lang="en-US"/>
              <a:pPr>
                <a:defRPr/>
              </a:pPr>
              <a:t>5/4/2015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cs typeface="+mn-cs"/>
              </a:defRPr>
            </a:lvl1pPr>
          </a:lstStyle>
          <a:p>
            <a:pPr>
              <a:defRPr/>
            </a:pPr>
            <a:r>
              <a:rPr lang="en-US"/>
              <a:t>© 2009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cs typeface="+mn-cs"/>
              </a:defRPr>
            </a:lvl1pPr>
          </a:lstStyle>
          <a:p>
            <a:pPr>
              <a:defRPr/>
            </a:pPr>
            <a:fld id="{93369BF2-6C39-4D2D-BCE4-F514D7961D5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Segoe"/>
            </a:endParaRP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D75E86A-FF09-4C79-AE36-D5816D374702}" type="slidenum">
              <a:rPr lang="en-US">
                <a:cs typeface="Arial" charset="0"/>
              </a:rPr>
              <a:pPr defTabSz="912813"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msmarket/"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mytechready.com/"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1"/>
          </p:nvPr>
        </p:nvSpPr>
        <p:spPr/>
        <p:txBody>
          <a:bodyPr/>
          <a:lstStyle>
            <a:lvl1pPr>
              <a:defRPr/>
            </a:lvl1pPr>
          </a:lstStyle>
          <a:p>
            <a:pPr>
              <a:defRPr/>
            </a:pPr>
            <a:r>
              <a:rPr/>
              <a:t>Microsoft Confidential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Freeform 9"/>
          <p:cNvSpPr>
            <a:spLocks/>
          </p:cNvSpPr>
          <p:nvPr userDrawn="1"/>
        </p:nvSpPr>
        <p:spPr bwMode="invGray">
          <a:xfrm>
            <a:off x="0" y="3842328"/>
            <a:ext cx="9144000" cy="27780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chemeClr val="accent2">
                  <a:lumMod val="50000"/>
                </a:schemeClr>
              </a:gs>
              <a:gs pos="100000">
                <a:srgbClr val="000000"/>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lIns="109728" tIns="54864" rIns="109728" bIns="54864" anchor="ctr"/>
          <a:lstStyle/>
          <a:p>
            <a:pPr algn="ctr" defTabSz="1305739">
              <a:defRPr/>
            </a:pPr>
            <a:endParaRPr lang="en-US" sz="5700" dirty="0">
              <a:solidFill>
                <a:srgbClr val="000000"/>
              </a:solidFill>
              <a:latin typeface="Segoe" pitchFamily="34" charset="0"/>
              <a:cs typeface="+mn-cs"/>
            </a:endParaRPr>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a:srcRect/>
          <a:stretch>
            <a:fillRect/>
          </a:stretch>
        </p:blipFill>
        <p:spPr bwMode="auto">
          <a:xfrm>
            <a:off x="730250" y="1336675"/>
            <a:ext cx="1711325" cy="1712913"/>
          </a:xfrm>
          <a:prstGeom prst="rect">
            <a:avLst/>
          </a:prstGeom>
          <a:noFill/>
          <a:ln w="9525">
            <a:noFill/>
            <a:miter lim="800000"/>
            <a:headEnd/>
            <a:tailEnd/>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a:srcRect/>
          <a:stretch>
            <a:fillRect/>
          </a:stretch>
        </p:blipFill>
        <p:spPr bwMode="auto">
          <a:xfrm>
            <a:off x="2668588" y="2308225"/>
            <a:ext cx="1711325" cy="1711325"/>
          </a:xfrm>
          <a:prstGeom prst="rect">
            <a:avLst/>
          </a:prstGeom>
          <a:noFill/>
          <a:ln w="9525">
            <a:noFill/>
            <a:miter lim="800000"/>
            <a:headEnd/>
            <a:tailEnd/>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a:srcRect/>
          <a:stretch>
            <a:fillRect/>
          </a:stretch>
        </p:blipFill>
        <p:spPr bwMode="auto">
          <a:xfrm>
            <a:off x="6781800" y="1349375"/>
            <a:ext cx="1711325" cy="1711325"/>
          </a:xfrm>
          <a:prstGeom prst="rect">
            <a:avLst/>
          </a:prstGeom>
          <a:noFill/>
          <a:ln w="9525">
            <a:noFill/>
            <a:miter lim="800000"/>
            <a:headEnd/>
            <a:tailEnd/>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a:srcRect/>
          <a:stretch>
            <a:fillRect/>
          </a:stretch>
        </p:blipFill>
        <p:spPr bwMode="auto">
          <a:xfrm>
            <a:off x="3027363" y="2646363"/>
            <a:ext cx="990600" cy="893762"/>
          </a:xfrm>
          <a:prstGeom prst="rect">
            <a:avLst/>
          </a:prstGeom>
          <a:noFill/>
          <a:ln w="9525">
            <a:noFill/>
            <a:miter lim="800000"/>
            <a:headEnd/>
            <a:tailEnd/>
          </a:ln>
        </p:spPr>
      </p:pic>
      <p:sp>
        <p:nvSpPr>
          <p:cNvPr id="7" name="TextBox 9"/>
          <p:cNvSpPr txBox="1"/>
          <p:nvPr userDrawn="1"/>
        </p:nvSpPr>
        <p:spPr>
          <a:xfrm>
            <a:off x="387054" y="228600"/>
            <a:ext cx="8369892" cy="757130"/>
          </a:xfrm>
          <a:prstGeom prst="rect">
            <a:avLst/>
          </a:prstGeom>
          <a:noFill/>
        </p:spPr>
        <p:txBody>
          <a:bodyPr>
            <a:spAutoFit/>
          </a:bodyPr>
          <a:lstStyle/>
          <a:p>
            <a:pPr defTabSz="914363" fontAlgn="auto">
              <a:lnSpc>
                <a:spcPct val="90000"/>
              </a:lnSpc>
              <a:spcAft>
                <a:spcPts val="0"/>
              </a:spcAft>
              <a:defRPr/>
            </a:pPr>
            <a:r>
              <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Microsoft Confidential</a:t>
            </a:r>
          </a:p>
        </p:txBody>
      </p:sp>
      <p:sp>
        <p:nvSpPr>
          <p:cNvPr id="8" name="Rectangle 1"/>
          <p:cNvSpPr>
            <a:spLocks noChangeArrowheads="1"/>
          </p:cNvSpPr>
          <p:nvPr userDrawn="1"/>
        </p:nvSpPr>
        <p:spPr bwMode="auto">
          <a:xfrm>
            <a:off x="560388" y="4470400"/>
            <a:ext cx="8023225" cy="1930400"/>
          </a:xfrm>
          <a:prstGeom prst="rect">
            <a:avLst/>
          </a:prstGeom>
          <a:noFill/>
          <a:ln w="9525">
            <a:noFill/>
            <a:miter lim="800000"/>
            <a:headEnd/>
            <a:tailEnd/>
          </a:ln>
          <a:effectLst/>
        </p:spPr>
        <p:txBody>
          <a:bodyPr wrap="none" anchor="ctr"/>
          <a:lstStyle/>
          <a:p>
            <a:pPr algn="ctr" defTabSz="914400">
              <a:defRPr/>
            </a:pPr>
            <a:r>
              <a:rPr lang="en-US" sz="1600" i="1" dirty="0">
                <a:effectLst>
                  <a:outerShdw blurRad="38100" dist="38100" dir="2700000" algn="tl">
                    <a:srgbClr val="000000">
                      <a:alpha val="43137"/>
                    </a:srgbClr>
                  </a:outerShdw>
                </a:effectLst>
                <a:latin typeface="+mj-lt"/>
                <a:ea typeface="Calibri" pitchFamily="34" charset="0"/>
                <a:cs typeface="Arial" pitchFamily="34" charset="0"/>
              </a:rPr>
              <a:t>TechReady content is Microsoft Confidential</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r>
              <a:rPr lang="en-US" sz="1600" i="1" dirty="0">
                <a:effectLst>
                  <a:outerShdw blurRad="38100" dist="38100" dir="2700000" algn="tl">
                    <a:srgbClr val="000000">
                      <a:alpha val="43137"/>
                    </a:srgbClr>
                  </a:outerShdw>
                </a:effectLst>
                <a:latin typeface="+mj-lt"/>
                <a:ea typeface="Calibri" pitchFamily="34" charset="0"/>
                <a:cs typeface="Arial" pitchFamily="34" charset="0"/>
              </a:rPr>
              <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r>
              <a:rPr lang="en-US" sz="1600" i="1" dirty="0">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lang="en-US" sz="1600" i="1" dirty="0">
                <a:effectLst>
                  <a:outerShdw blurRad="38100" dist="38100" dir="2700000" algn="tl">
                    <a:srgbClr val="000000">
                      <a:alpha val="43137"/>
                    </a:srgbClr>
                  </a:outerShdw>
                </a:effectLst>
                <a:latin typeface="+mj-lt"/>
                <a:ea typeface="Calibri" pitchFamily="34" charset="0"/>
                <a:cs typeface="Arial" pitchFamily="34" charset="0"/>
              </a:rPr>
              <a:t>post TechReady content to any blogs or external Websites</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r>
              <a:rPr lang="en-US" sz="1600" i="1" dirty="0">
                <a:effectLst>
                  <a:outerShdw blurRad="38100" dist="38100" dir="2700000" algn="tl">
                    <a:srgbClr val="000000">
                      <a:alpha val="43137"/>
                    </a:srgbClr>
                  </a:outerShdw>
                </a:effectLst>
                <a:latin typeface="+mj-lt"/>
                <a:ea typeface="Calibri" pitchFamily="34" charset="0"/>
                <a:cs typeface="Arial" pitchFamily="34" charset="0"/>
              </a:rPr>
              <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r>
              <a:rPr lang="en-US" sz="1600" i="1" dirty="0">
                <a:effectLst>
                  <a:outerShdw blurRad="38100" dist="38100" dir="2700000" algn="tl">
                    <a:srgbClr val="000000">
                      <a:alpha val="43137"/>
                    </a:srgbClr>
                  </a:outerShdw>
                </a:effectLst>
                <a:latin typeface="+mj-lt"/>
                <a:ea typeface="Calibri" pitchFamily="34" charset="0"/>
                <a:cs typeface="Arial" pitchFamily="34" charset="0"/>
              </a:rPr>
              <a:t>Please </a:t>
            </a:r>
            <a:r>
              <a:rPr lang="en-US" sz="1600" i="1" dirty="0">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lang="en-US" sz="1600" i="1" dirty="0">
                <a:effectLst>
                  <a:outerShdw blurRad="38100" dist="38100" dir="2700000" algn="tl">
                    <a:srgbClr val="000000">
                      <a:alpha val="43137"/>
                    </a:srgbClr>
                  </a:outerShdw>
                </a:effectLst>
                <a:latin typeface="+mj-lt"/>
                <a:ea typeface="Calibri" pitchFamily="34" charset="0"/>
                <a:cs typeface="Arial" pitchFamily="34" charset="0"/>
              </a:rPr>
              <a:t>take photos or video of Sessions or Slides throughout the TechReady Event  </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endParaRPr lang="en-US" sz="1600" i="1" dirty="0">
              <a:effectLst>
                <a:outerShdw blurRad="38100" dist="38100" dir="2700000" algn="tl">
                  <a:srgbClr val="000000">
                    <a:alpha val="43137"/>
                  </a:srgbClr>
                </a:outerShdw>
              </a:effectLst>
              <a:latin typeface="+mj-lt"/>
              <a:ea typeface="Calibri" pitchFamily="34" charset="0"/>
              <a:cs typeface="Arial" pitchFamily="34" charset="0"/>
            </a:endParaRPr>
          </a:p>
          <a:p>
            <a:pPr algn="ctr" defTabSz="914400">
              <a:defRPr/>
            </a:pPr>
            <a:r>
              <a:rPr lang="en-US" sz="1600" i="1" dirty="0">
                <a:effectLst>
                  <a:outerShdw blurRad="38100" dist="38100" dir="2700000" algn="tl">
                    <a:srgbClr val="000000">
                      <a:alpha val="43137"/>
                    </a:srgbClr>
                  </a:outerShdw>
                </a:effectLst>
                <a:latin typeface="+mj-lt"/>
                <a:ea typeface="Calibri" pitchFamily="34" charset="0"/>
                <a:cs typeface="Arial" pitchFamily="34" charset="0"/>
              </a:rPr>
              <a:t>All appropriate content will be made available on-demand </a:t>
            </a:r>
            <a:br>
              <a:rPr lang="en-US" sz="1600" i="1" dirty="0">
                <a:effectLst>
                  <a:outerShdw blurRad="38100" dist="38100" dir="2700000" algn="tl">
                    <a:srgbClr val="000000">
                      <a:alpha val="43137"/>
                    </a:srgbClr>
                  </a:outerShdw>
                </a:effectLst>
                <a:latin typeface="+mj-lt"/>
                <a:ea typeface="Calibri" pitchFamily="34" charset="0"/>
                <a:cs typeface="Arial" pitchFamily="34" charset="0"/>
              </a:rPr>
            </a:br>
            <a:r>
              <a:rPr lang="en-US" sz="1600" i="1" dirty="0">
                <a:effectLst>
                  <a:outerShdw blurRad="38100" dist="38100" dir="2700000" algn="tl">
                    <a:srgbClr val="000000">
                      <a:alpha val="43137"/>
                    </a:srgbClr>
                  </a:outerShdw>
                </a:effectLst>
                <a:latin typeface="+mj-lt"/>
                <a:ea typeface="Calibri" pitchFamily="34" charset="0"/>
                <a:cs typeface="Arial" pitchFamily="34" charset="0"/>
              </a:rPr>
              <a:t>post event via </a:t>
            </a:r>
            <a:r>
              <a:rPr lang="en-US" sz="1600" i="1" dirty="0">
                <a:effectLst>
                  <a:outerShdw blurRad="38100" dist="38100" dir="2700000" algn="tl">
                    <a:srgbClr val="000000">
                      <a:alpha val="43137"/>
                    </a:srgbClr>
                  </a:outerShdw>
                </a:effectLst>
                <a:latin typeface="+mj-lt"/>
                <a:ea typeface="Calibri" pitchFamily="34" charset="0"/>
                <a:cs typeface="Arial" pitchFamily="34" charset="0"/>
                <a:hlinkClick r:id="rId6"/>
              </a:rPr>
              <a:t>https://www.mytechready.com</a:t>
            </a:r>
            <a:r>
              <a:rPr lang="en-US" sz="1600" i="1" dirty="0">
                <a:effectLst>
                  <a:outerShdw blurRad="38100" dist="38100" dir="2700000" algn="tl">
                    <a:srgbClr val="000000">
                      <a:alpha val="43137"/>
                    </a:srgbClr>
                  </a:outerShdw>
                </a:effectLst>
                <a:latin typeface="+mj-lt"/>
                <a:ea typeface="Calibri" pitchFamily="34" charset="0"/>
                <a:cs typeface="Arial" pitchFamily="34" charset="0"/>
              </a:rPr>
              <a:t> and procurable on DVD via </a:t>
            </a:r>
            <a:r>
              <a:rPr lang="en-US" sz="1600" i="1" dirty="0">
                <a:effectLst>
                  <a:outerShdw blurRad="38100" dist="38100" dir="2700000" algn="tl">
                    <a:srgbClr val="000000">
                      <a:alpha val="43137"/>
                    </a:srgbClr>
                  </a:outerShdw>
                </a:effectLst>
                <a:latin typeface="+mj-lt"/>
                <a:ea typeface="Calibri" pitchFamily="34" charset="0"/>
                <a:cs typeface="Arial" pitchFamily="34" charset="0"/>
                <a:hlinkClick r:id="rId7"/>
              </a:rPr>
              <a:t>http://msmarket</a:t>
            </a:r>
            <a:r>
              <a:rPr lang="en-US" sz="1600" i="1" dirty="0">
                <a:effectLst>
                  <a:outerShdw blurRad="38100" dist="38100" dir="2700000" algn="tl">
                    <a:srgbClr val="000000">
                      <a:alpha val="43137"/>
                    </a:srgbClr>
                  </a:outerShdw>
                </a:effectLst>
                <a:latin typeface="+mj-lt"/>
                <a:ea typeface="Calibri" pitchFamily="34" charset="0"/>
                <a:cs typeface="Arial" pitchFamily="34" charset="0"/>
              </a:rPr>
              <a:t> </a:t>
            </a:r>
            <a:endParaRPr lang="en-US" sz="2800" i="1" dirty="0">
              <a:effectLst>
                <a:outerShdw blurRad="38100" dist="38100" dir="2700000" algn="tl">
                  <a:srgbClr val="000000">
                    <a:alpha val="43137"/>
                  </a:srgbClr>
                </a:outerShdw>
              </a:effectLst>
              <a:latin typeface="+mj-lt"/>
              <a:cs typeface="+mn-cs"/>
            </a:endParaRPr>
          </a:p>
        </p:txBody>
      </p:sp>
      <p:pic>
        <p:nvPicPr>
          <p:cNvPr id="9" name="Picture 3" descr="\\server3\InternalBin\Resource DVD 35\DVD_ART35\Artwork_Imagery\Icons - Illustrations\_WINDOWS VISTA ICONS\Keyboard.png"/>
          <p:cNvPicPr>
            <a:picLocks noChangeAspect="1" noChangeArrowheads="1"/>
          </p:cNvPicPr>
          <p:nvPr userDrawn="1"/>
        </p:nvPicPr>
        <p:blipFill>
          <a:blip r:embed="rId8"/>
          <a:srcRect/>
          <a:stretch>
            <a:fillRect/>
          </a:stretch>
        </p:blipFill>
        <p:spPr bwMode="auto">
          <a:xfrm>
            <a:off x="4719638" y="2200275"/>
            <a:ext cx="1782762" cy="1782763"/>
          </a:xfrm>
          <a:prstGeom prst="rect">
            <a:avLst/>
          </a:prstGeom>
          <a:noFill/>
          <a:ln w="9525">
            <a:noFill/>
            <a:miter lim="800000"/>
            <a:headEnd/>
            <a:tailEnd/>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a:srcRect/>
          <a:stretch>
            <a:fillRect/>
          </a:stretch>
        </p:blipFill>
        <p:spPr bwMode="auto">
          <a:xfrm>
            <a:off x="1082675" y="1760538"/>
            <a:ext cx="990600" cy="892175"/>
          </a:xfrm>
          <a:prstGeom prst="rect">
            <a:avLst/>
          </a:prstGeom>
          <a:noFill/>
          <a:ln w="9525">
            <a:noFill/>
            <a:miter lim="800000"/>
            <a:headEnd/>
            <a:tailEnd/>
          </a:ln>
        </p:spPr>
      </p:pic>
      <p:pic>
        <p:nvPicPr>
          <p:cNvPr id="11" name="Picture 9" descr="C:\Users\monical\Desktop\ADMIN\DVD_ART34\Artwork_Imagery\Icons - Illustrations\_WINDOWS SERVER ICONS\Symbols\X don't no not okay approved bad.png"/>
          <p:cNvPicPr>
            <a:picLocks noChangeAspect="1" noChangeArrowheads="1"/>
          </p:cNvPicPr>
          <p:nvPr userDrawn="1"/>
        </p:nvPicPr>
        <p:blipFill>
          <a:blip r:embed="rId5"/>
          <a:srcRect/>
          <a:stretch>
            <a:fillRect/>
          </a:stretch>
        </p:blipFill>
        <p:spPr bwMode="auto">
          <a:xfrm>
            <a:off x="5272088" y="2646363"/>
            <a:ext cx="990600" cy="893762"/>
          </a:xfrm>
          <a:prstGeom prst="rect">
            <a:avLst/>
          </a:prstGeom>
          <a:noFill/>
          <a:ln w="9525">
            <a:noFill/>
            <a:miter lim="800000"/>
            <a:headEnd/>
            <a:tailEnd/>
          </a:ln>
        </p:spPr>
      </p:pic>
      <p:pic>
        <p:nvPicPr>
          <p:cNvPr id="12" name="Picture 9" descr="C:\Users\monical\Desktop\ADMIN\DVD_ART34\Artwork_Imagery\Icons - Illustrations\_WINDOWS SERVER ICONS\Symbols\X don't no not okay approved bad.png"/>
          <p:cNvPicPr>
            <a:picLocks noChangeAspect="1" noChangeArrowheads="1"/>
          </p:cNvPicPr>
          <p:nvPr userDrawn="1"/>
        </p:nvPicPr>
        <p:blipFill>
          <a:blip r:embed="rId5"/>
          <a:srcRect/>
          <a:stretch>
            <a:fillRect/>
          </a:stretch>
        </p:blipFill>
        <p:spPr bwMode="auto">
          <a:xfrm>
            <a:off x="7173913" y="1649413"/>
            <a:ext cx="990600" cy="8921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10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0" fill="hold"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228600"/>
            <a:ext cx="8375650"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350" y="1420813"/>
            <a:ext cx="8375650" cy="212725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8" name="Picture 3"/>
          <p:cNvPicPr>
            <a:picLocks noChangeAspect="1"/>
          </p:cNvPicPr>
          <p:nvPr userDrawn="1"/>
        </p:nvPicPr>
        <p:blipFill>
          <a:blip r:embed="rId15"/>
          <a:srcRect r="18594"/>
          <a:stretch>
            <a:fillRect/>
          </a:stretch>
        </p:blipFill>
        <p:spPr bwMode="auto">
          <a:xfrm>
            <a:off x="-3268663" y="6350"/>
            <a:ext cx="12428538" cy="68453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0" r:id="rId4"/>
    <p:sldLayoutId id="2147483729" r:id="rId5"/>
    <p:sldLayoutId id="2147483728" r:id="rId6"/>
    <p:sldLayoutId id="2147483727" r:id="rId7"/>
    <p:sldLayoutId id="2147483726" r:id="rId8"/>
    <p:sldLayoutId id="2147483725" r:id="rId9"/>
    <p:sldLayoutId id="2147483735" r:id="rId10"/>
    <p:sldLayoutId id="2147483736" r:id="rId11"/>
    <p:sldLayoutId id="2147483737" r:id="rId12"/>
  </p:sldLayoutIdLst>
  <p:transition>
    <p:fade/>
  </p:transition>
  <p:timing>
    <p:tnLst>
      <p:par>
        <p:cTn id="1" dur="indefinite" restart="never" nodeType="tmRoot"/>
      </p:par>
    </p:tnLst>
  </p:timing>
  <p:hf sldNum="0"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Semibold"/>
          <a:cs typeface="Arial" charset="0"/>
        </a:defRPr>
      </a:lvl2pPr>
      <a:lvl3pPr algn="l" defTabSz="912813" rtl="0" fontAlgn="base">
        <a:lnSpc>
          <a:spcPct val="90000"/>
        </a:lnSpc>
        <a:spcBef>
          <a:spcPct val="0"/>
        </a:spcBef>
        <a:spcAft>
          <a:spcPct val="0"/>
        </a:spcAft>
        <a:defRPr sz="4800">
          <a:solidFill>
            <a:schemeClr val="tx1"/>
          </a:solidFill>
          <a:latin typeface="Segoe Semibold"/>
          <a:cs typeface="Arial" charset="0"/>
        </a:defRPr>
      </a:lvl3pPr>
      <a:lvl4pPr algn="l" defTabSz="912813" rtl="0" fontAlgn="base">
        <a:lnSpc>
          <a:spcPct val="90000"/>
        </a:lnSpc>
        <a:spcBef>
          <a:spcPct val="0"/>
        </a:spcBef>
        <a:spcAft>
          <a:spcPct val="0"/>
        </a:spcAft>
        <a:defRPr sz="4800">
          <a:solidFill>
            <a:schemeClr val="tx1"/>
          </a:solidFill>
          <a:latin typeface="Segoe Semibold"/>
          <a:cs typeface="Arial" charset="0"/>
        </a:defRPr>
      </a:lvl4pPr>
      <a:lvl5pPr algn="l" defTabSz="912813" rtl="0" fontAlgn="base">
        <a:lnSpc>
          <a:spcPct val="90000"/>
        </a:lnSpc>
        <a:spcBef>
          <a:spcPct val="0"/>
        </a:spcBef>
        <a:spcAft>
          <a:spcPct val="0"/>
        </a:spcAft>
        <a:defRPr sz="4800">
          <a:solidFill>
            <a:schemeClr val="tx1"/>
          </a:solidFill>
          <a:latin typeface="Segoe Semibold"/>
          <a:cs typeface="Arial" charset="0"/>
        </a:defRPr>
      </a:lvl5pPr>
      <a:lvl6pPr marL="457200" algn="l" defTabSz="912813" rtl="0" fontAlgn="base">
        <a:lnSpc>
          <a:spcPct val="90000"/>
        </a:lnSpc>
        <a:spcBef>
          <a:spcPct val="0"/>
        </a:spcBef>
        <a:spcAft>
          <a:spcPct val="0"/>
        </a:spcAft>
        <a:defRPr sz="4800">
          <a:solidFill>
            <a:schemeClr val="tx1"/>
          </a:solidFill>
          <a:latin typeface="Segoe Semibold"/>
          <a:cs typeface="Arial" charset="0"/>
        </a:defRPr>
      </a:lvl6pPr>
      <a:lvl7pPr marL="914400" algn="l" defTabSz="912813" rtl="0" fontAlgn="base">
        <a:lnSpc>
          <a:spcPct val="90000"/>
        </a:lnSpc>
        <a:spcBef>
          <a:spcPct val="0"/>
        </a:spcBef>
        <a:spcAft>
          <a:spcPct val="0"/>
        </a:spcAft>
        <a:defRPr sz="4800">
          <a:solidFill>
            <a:schemeClr val="tx1"/>
          </a:solidFill>
          <a:latin typeface="Segoe Semibold"/>
          <a:cs typeface="Arial" charset="0"/>
        </a:defRPr>
      </a:lvl7pPr>
      <a:lvl8pPr marL="1371600" algn="l" defTabSz="912813" rtl="0" fontAlgn="base">
        <a:lnSpc>
          <a:spcPct val="90000"/>
        </a:lnSpc>
        <a:spcBef>
          <a:spcPct val="0"/>
        </a:spcBef>
        <a:spcAft>
          <a:spcPct val="0"/>
        </a:spcAft>
        <a:defRPr sz="4800">
          <a:solidFill>
            <a:schemeClr val="tx1"/>
          </a:solidFill>
          <a:latin typeface="Segoe Semibold"/>
          <a:cs typeface="Arial" charset="0"/>
        </a:defRPr>
      </a:lvl8pPr>
      <a:lvl9pPr marL="1828800" algn="l" defTabSz="912813" rtl="0" fontAlgn="base">
        <a:lnSpc>
          <a:spcPct val="90000"/>
        </a:lnSpc>
        <a:spcBef>
          <a:spcPct val="0"/>
        </a:spcBef>
        <a:spcAft>
          <a:spcPct val="0"/>
        </a:spcAft>
        <a:defRPr sz="4800">
          <a:solidFill>
            <a:schemeClr val="tx1"/>
          </a:solidFill>
          <a:latin typeface="Segoe Semibold"/>
          <a:cs typeface="Arial" charset="0"/>
        </a:defRPr>
      </a:lvl9pPr>
    </p:titleStyle>
    <p:bodyStyle>
      <a:lvl1pPr marL="396875" indent="-396875" algn="l" defTabSz="912813" rtl="0" fontAlgn="base">
        <a:lnSpc>
          <a:spcPct val="90000"/>
        </a:lnSpc>
        <a:spcBef>
          <a:spcPct val="20000"/>
        </a:spcBef>
        <a:spcAft>
          <a:spcPct val="0"/>
        </a:spcAft>
        <a:buSzPct val="125000"/>
        <a:buBlip>
          <a:blip r:embed="rId16"/>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2813" rtl="0" fontAlgn="base">
        <a:lnSpc>
          <a:spcPct val="90000"/>
        </a:lnSpc>
        <a:spcBef>
          <a:spcPct val="20000"/>
        </a:spcBef>
        <a:spcAft>
          <a:spcPct val="0"/>
        </a:spcAft>
        <a:buSzPct val="125000"/>
        <a:buBlip>
          <a:blip r:embed="rId16"/>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2813" rtl="0" fontAlgn="base">
        <a:lnSpc>
          <a:spcPct val="90000"/>
        </a:lnSpc>
        <a:spcBef>
          <a:spcPct val="20000"/>
        </a:spcBef>
        <a:spcAft>
          <a:spcPct val="0"/>
        </a:spcAft>
        <a:buSzPct val="125000"/>
        <a:buBlip>
          <a:blip r:embed="rId16"/>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2813" rtl="0" fontAlgn="base">
        <a:lnSpc>
          <a:spcPct val="90000"/>
        </a:lnSpc>
        <a:spcBef>
          <a:spcPct val="20000"/>
        </a:spcBef>
        <a:spcAft>
          <a:spcPct val="0"/>
        </a:spcAft>
        <a:buSzPct val="125000"/>
        <a:buBlip>
          <a:blip r:embed="rId16"/>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2813" rtl="0" fontAlgn="base">
        <a:lnSpc>
          <a:spcPct val="90000"/>
        </a:lnSpc>
        <a:spcBef>
          <a:spcPct val="20000"/>
        </a:spcBef>
        <a:spcAft>
          <a:spcPct val="0"/>
        </a:spcAft>
        <a:buSzPct val="125000"/>
        <a:buBlip>
          <a:blip r:embed="rId16"/>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46838"/>
            <a:ext cx="2895600" cy="365125"/>
          </a:xfrm>
          <a:prstGeom prst="rect">
            <a:avLst/>
          </a:prstGeom>
        </p:spPr>
        <p:txBody>
          <a:bodyPr vert="horz" lIns="91440" tIns="45720" rIns="91440" bIns="45720" rtlCol="0" anchor="b" anchorCtr="0"/>
          <a:lstStyle>
            <a:lvl1pPr marL="0" algn="ctr" defTabSz="914363" rtl="0" eaLnBrk="1" fontAlgn="auto" latinLnBrk="0" hangingPunct="1">
              <a:spcBef>
                <a:spcPts val="0"/>
              </a:spcBef>
              <a:spcAft>
                <a:spcPts val="0"/>
              </a:spcAft>
              <a:defRPr lang="en-US" sz="1200" kern="1200" dirty="0" smtClean="0">
                <a:solidFill>
                  <a:schemeClr val="tx1">
                    <a:tint val="75000"/>
                  </a:schemeClr>
                </a:solidFill>
                <a:latin typeface="+mn-lt"/>
                <a:ea typeface="+mn-ea"/>
                <a:cs typeface="+mn-cs"/>
              </a:defRPr>
            </a:lvl1pPr>
          </a:lstStyle>
          <a:p>
            <a:pPr>
              <a:defRPr/>
            </a:pPr>
            <a:r>
              <a:rPr/>
              <a:t>Microsoft Confidential</a:t>
            </a:r>
          </a:p>
        </p:txBody>
      </p:sp>
    </p:spTree>
  </p:cSld>
  <p:clrMap bg1="lt1" tx1="dk1" bg2="lt2" tx2="dk2" accent1="accent1" accent2="accent2" accent3="accent3" accent4="accent4" accent5="accent5" accent6="accent6" hlink="hlink" folHlink="folHlink"/>
  <p:sldLayoutIdLst>
    <p:sldLayoutId id="2147483731" r:id="rId1"/>
  </p:sldLayoutIdLst>
  <p:transition>
    <p:fade/>
  </p:transition>
  <p:hf sldNum="0"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Semibold"/>
          <a:cs typeface="Arial" charset="0"/>
        </a:defRPr>
      </a:lvl2pPr>
      <a:lvl3pPr algn="l" defTabSz="912813" rtl="0" fontAlgn="base">
        <a:lnSpc>
          <a:spcPct val="90000"/>
        </a:lnSpc>
        <a:spcBef>
          <a:spcPct val="0"/>
        </a:spcBef>
        <a:spcAft>
          <a:spcPct val="0"/>
        </a:spcAft>
        <a:defRPr sz="4800">
          <a:solidFill>
            <a:schemeClr val="tx1"/>
          </a:solidFill>
          <a:latin typeface="Segoe Semibold"/>
          <a:cs typeface="Arial" charset="0"/>
        </a:defRPr>
      </a:lvl3pPr>
      <a:lvl4pPr algn="l" defTabSz="912813" rtl="0" fontAlgn="base">
        <a:lnSpc>
          <a:spcPct val="90000"/>
        </a:lnSpc>
        <a:spcBef>
          <a:spcPct val="0"/>
        </a:spcBef>
        <a:spcAft>
          <a:spcPct val="0"/>
        </a:spcAft>
        <a:defRPr sz="4800">
          <a:solidFill>
            <a:schemeClr val="tx1"/>
          </a:solidFill>
          <a:latin typeface="Segoe Semibold"/>
          <a:cs typeface="Arial" charset="0"/>
        </a:defRPr>
      </a:lvl4pPr>
      <a:lvl5pPr algn="l" defTabSz="912813" rtl="0" fontAlgn="base">
        <a:lnSpc>
          <a:spcPct val="90000"/>
        </a:lnSpc>
        <a:spcBef>
          <a:spcPct val="0"/>
        </a:spcBef>
        <a:spcAft>
          <a:spcPct val="0"/>
        </a:spcAft>
        <a:defRPr sz="4800">
          <a:solidFill>
            <a:schemeClr val="tx1"/>
          </a:solidFill>
          <a:latin typeface="Segoe Semibold"/>
          <a:cs typeface="Arial" charset="0"/>
        </a:defRPr>
      </a:lvl5pPr>
      <a:lvl6pPr marL="457200" algn="l" defTabSz="912813" rtl="0" fontAlgn="base">
        <a:lnSpc>
          <a:spcPct val="90000"/>
        </a:lnSpc>
        <a:spcBef>
          <a:spcPct val="0"/>
        </a:spcBef>
        <a:spcAft>
          <a:spcPct val="0"/>
        </a:spcAft>
        <a:defRPr sz="4800">
          <a:solidFill>
            <a:schemeClr val="tx1"/>
          </a:solidFill>
          <a:latin typeface="Segoe Semibold"/>
          <a:cs typeface="Arial" charset="0"/>
        </a:defRPr>
      </a:lvl6pPr>
      <a:lvl7pPr marL="914400" algn="l" defTabSz="912813" rtl="0" fontAlgn="base">
        <a:lnSpc>
          <a:spcPct val="90000"/>
        </a:lnSpc>
        <a:spcBef>
          <a:spcPct val="0"/>
        </a:spcBef>
        <a:spcAft>
          <a:spcPct val="0"/>
        </a:spcAft>
        <a:defRPr sz="4800">
          <a:solidFill>
            <a:schemeClr val="tx1"/>
          </a:solidFill>
          <a:latin typeface="Segoe Semibold"/>
          <a:cs typeface="Arial" charset="0"/>
        </a:defRPr>
      </a:lvl7pPr>
      <a:lvl8pPr marL="1371600" algn="l" defTabSz="912813" rtl="0" fontAlgn="base">
        <a:lnSpc>
          <a:spcPct val="90000"/>
        </a:lnSpc>
        <a:spcBef>
          <a:spcPct val="0"/>
        </a:spcBef>
        <a:spcAft>
          <a:spcPct val="0"/>
        </a:spcAft>
        <a:defRPr sz="4800">
          <a:solidFill>
            <a:schemeClr val="tx1"/>
          </a:solidFill>
          <a:latin typeface="Segoe Semibold"/>
          <a:cs typeface="Arial" charset="0"/>
        </a:defRPr>
      </a:lvl8pPr>
      <a:lvl9pPr marL="1828800" algn="l" defTabSz="912813" rtl="0" fontAlgn="base">
        <a:lnSpc>
          <a:spcPct val="90000"/>
        </a:lnSpc>
        <a:spcBef>
          <a:spcPct val="0"/>
        </a:spcBef>
        <a:spcAft>
          <a:spcPct val="0"/>
        </a:spcAft>
        <a:defRPr sz="4800">
          <a:solidFill>
            <a:schemeClr val="tx1"/>
          </a:solidFill>
          <a:latin typeface="Segoe Semibold"/>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sp.ru/os/" TargetMode="External"/><Relationship Id="rId7" Type="http://schemas.openxmlformats.org/officeDocument/2006/relationships/hyperlink" Target="http://www.osp.ru/itsm/2014/02/13039603.html" TargetMode="External"/><Relationship Id="rId2" Type="http://schemas.openxmlformats.org/officeDocument/2006/relationships/hyperlink" Target="http://www.1c-itil.ru/" TargetMode="External"/><Relationship Id="rId1" Type="http://schemas.openxmlformats.org/officeDocument/2006/relationships/slideLayout" Target="../slideLayouts/slideLayout6.xml"/><Relationship Id="rId6" Type="http://schemas.openxmlformats.org/officeDocument/2006/relationships/hyperlink" Target="http://www.itil.org.uk/" TargetMode="External"/><Relationship Id="rId5" Type="http://schemas.openxmlformats.org/officeDocument/2006/relationships/hyperlink" Target="http://journal.itmane.ru/node/603" TargetMode="External"/><Relationship Id="rId4" Type="http://schemas.openxmlformats.org/officeDocument/2006/relationships/hyperlink" Target="http://journal.itmane.ru/node/59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371" y="2247363"/>
            <a:ext cx="7681913" cy="1523495"/>
          </a:xfrm>
        </p:spPr>
        <p:txBody>
          <a:bodyPr/>
          <a:lstStyle/>
          <a:p>
            <a:pPr algn="ctr" defTabSz="914363" fontAlgn="auto">
              <a:spcAft>
                <a:spcPts val="0"/>
              </a:spcAft>
              <a:defRPr/>
            </a:pPr>
            <a:r>
              <a:rPr lang="uk-UA" sz="3600" dirty="0" smtClean="0"/>
              <a:t/>
            </a:r>
            <a:br>
              <a:rPr lang="uk-UA" sz="3600" dirty="0" smtClean="0"/>
            </a:br>
            <a:r>
              <a:rPr lang="uk-UA" sz="3600" dirty="0" smtClean="0"/>
              <a:t/>
            </a:r>
            <a:br>
              <a:rPr lang="uk-UA" sz="3600" dirty="0" smtClean="0"/>
            </a:br>
            <a:r>
              <a:rPr lang="uk-UA" sz="3600" dirty="0" smtClean="0"/>
              <a:t/>
            </a:r>
            <a:br>
              <a:rPr lang="uk-UA" sz="3600" dirty="0" smtClean="0"/>
            </a:br>
            <a:r>
              <a:rPr lang="ru-RU" sz="3600" b="1" cap="all" dirty="0" err="1" smtClean="0"/>
              <a:t>РазвиТИЕ</a:t>
            </a:r>
            <a:r>
              <a:rPr lang="ru-RU" sz="3600" b="1" cap="all" dirty="0" smtClean="0"/>
              <a:t> </a:t>
            </a:r>
            <a:r>
              <a:rPr lang="ru-RU" sz="3600" b="1" cap="all" dirty="0" err="1" smtClean="0"/>
              <a:t>ИнфраструктурЫ</a:t>
            </a:r>
            <a:r>
              <a:rPr lang="ru-RU" sz="3600" b="1" cap="all" dirty="0" smtClean="0"/>
              <a:t> СОВРЕМЕННОГО </a:t>
            </a:r>
            <a:r>
              <a:rPr lang="ru-RU" sz="3600" b="1" cap="all" dirty="0" err="1" smtClean="0"/>
              <a:t>унИверситетА</a:t>
            </a:r>
            <a:r>
              <a:rPr lang="ru-RU" sz="3600" b="1" cap="all" dirty="0" smtClean="0"/>
              <a:t> на </a:t>
            </a:r>
            <a:r>
              <a:rPr lang="ru-RU" sz="3600" b="1" cap="all" dirty="0" err="1" smtClean="0"/>
              <a:t>основЕ</a:t>
            </a:r>
            <a:r>
              <a:rPr lang="ru-RU" sz="3600" b="1" cap="all" dirty="0" smtClean="0"/>
              <a:t> ИНФОРМАЦИОННО-ТЕХНОЛОГИЧЕСКОГО </a:t>
            </a:r>
            <a:r>
              <a:rPr lang="ru-RU" sz="3600" b="1" cap="all" dirty="0" err="1" smtClean="0"/>
              <a:t>сервИсного</a:t>
            </a:r>
            <a:r>
              <a:rPr lang="ru-RU" sz="3600" b="1" cap="all" dirty="0" smtClean="0"/>
              <a:t> </a:t>
            </a:r>
            <a:r>
              <a:rPr lang="ru-RU" sz="3600" b="1" cap="all" dirty="0" err="1" smtClean="0"/>
              <a:t>пОдходА</a:t>
            </a:r>
            <a:r>
              <a:rPr lang="ru-RU" sz="3600" dirty="0" smtClean="0"/>
              <a:t/>
            </a:r>
            <a:br>
              <a:rPr lang="ru-RU" sz="3600" dirty="0" smtClean="0"/>
            </a:br>
            <a:r>
              <a:rPr lang="ru-RU" sz="3600" b="1" cap="all" dirty="0" smtClean="0"/>
              <a:t> </a:t>
            </a:r>
            <a:r>
              <a:rPr lang="uk-UA" sz="3600" dirty="0" smtClean="0"/>
              <a:t/>
            </a:r>
            <a:br>
              <a:rPr lang="uk-UA" sz="3600" dirty="0" smtClean="0"/>
            </a:br>
            <a:r>
              <a:rPr lang="uk-UA" sz="3600" dirty="0" smtClean="0"/>
              <a:t/>
            </a:r>
            <a:br>
              <a:rPr lang="uk-UA" sz="3600" dirty="0" smtClean="0"/>
            </a:br>
            <a:endParaRPr sz="3600" dirty="0"/>
          </a:p>
        </p:txBody>
      </p:sp>
      <p:sp>
        <p:nvSpPr>
          <p:cNvPr id="3" name="Subtitle 2"/>
          <p:cNvSpPr>
            <a:spLocks noGrp="1"/>
          </p:cNvSpPr>
          <p:nvPr>
            <p:ph type="subTitle" idx="1"/>
          </p:nvPr>
        </p:nvSpPr>
        <p:spPr>
          <a:xfrm>
            <a:off x="782782" y="4481945"/>
            <a:ext cx="7681913" cy="461665"/>
          </a:xfrm>
        </p:spPr>
        <p:txBody>
          <a:bodyPr/>
          <a:lstStyle/>
          <a:p>
            <a:pPr defTabSz="914363" fontAlgn="auto">
              <a:spcAft>
                <a:spcPts val="0"/>
              </a:spcAft>
              <a:defRPr/>
            </a:pPr>
            <a:endParaRPr lang="uk-UA" sz="2000" dirty="0" smtClean="0"/>
          </a:p>
          <a:p>
            <a:pPr defTabSz="914363" fontAlgn="auto">
              <a:spcAft>
                <a:spcPts val="0"/>
              </a:spcAft>
              <a:defRPr/>
            </a:pPr>
            <a:endParaRPr lang="uk-UA" sz="2000" dirty="0" smtClean="0"/>
          </a:p>
          <a:p>
            <a:pPr defTabSz="914363" fontAlgn="auto">
              <a:spcAft>
                <a:spcPts val="0"/>
              </a:spcAft>
              <a:defRPr/>
            </a:pPr>
            <a:r>
              <a:rPr lang="ru-RU" sz="2000" b="1" dirty="0" smtClean="0"/>
              <a:t>Рогоза </a:t>
            </a:r>
            <a:r>
              <a:rPr lang="ru-RU" sz="2000" b="1" dirty="0" err="1" smtClean="0"/>
              <a:t>д.э.н</a:t>
            </a:r>
            <a:r>
              <a:rPr lang="ru-RU" sz="2000" b="1" dirty="0" smtClean="0"/>
              <a:t>., проф., Ивченко Е.И., к.т.н., доц., Божко В.И.</a:t>
            </a:r>
            <a:endParaRPr lang="en-US" sz="2000" dirty="0" smtClean="0"/>
          </a:p>
        </p:txBody>
      </p:sp>
      <p:pic>
        <p:nvPicPr>
          <p:cNvPr id="18435" name="Рисунок 3" descr="logo_puet.gif"/>
          <p:cNvPicPr>
            <a:picLocks noChangeAspect="1"/>
          </p:cNvPicPr>
          <p:nvPr/>
        </p:nvPicPr>
        <p:blipFill>
          <a:blip r:embed="rId3"/>
          <a:srcRect/>
          <a:stretch>
            <a:fillRect/>
          </a:stretch>
        </p:blipFill>
        <p:spPr bwMode="auto">
          <a:xfrm>
            <a:off x="219075" y="282575"/>
            <a:ext cx="1546225" cy="1214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81966" y="138896"/>
            <a:ext cx="9310737" cy="806387"/>
          </a:xfrm>
          <a:prstGeom prst="rect">
            <a:avLst/>
          </a:prstGeom>
        </p:spPr>
        <p:txBody>
          <a:bodyPr lIns="0" tIns="0" rIns="0" bIns="0" anchor="ctr"/>
          <a:lstStyle/>
          <a:p>
            <a:pPr algn="ctr" defTabSz="914363">
              <a:spcBef>
                <a:spcPts val="0"/>
              </a:spcBef>
              <a:spcAft>
                <a:spcPts val="0"/>
              </a:spcAft>
              <a:defRPr/>
            </a:pP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ITSM не только для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I</a:t>
            </a: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Т ?</a:t>
            </a:r>
          </a:p>
        </p:txBody>
      </p:sp>
      <p:sp>
        <p:nvSpPr>
          <p:cNvPr id="28674" name="Прямоугольник 6"/>
          <p:cNvSpPr>
            <a:spLocks noChangeArrowheads="1"/>
          </p:cNvSpPr>
          <p:nvPr/>
        </p:nvSpPr>
        <p:spPr bwMode="auto">
          <a:xfrm>
            <a:off x="561975" y="1104900"/>
            <a:ext cx="5976938" cy="1077913"/>
          </a:xfrm>
          <a:prstGeom prst="rect">
            <a:avLst/>
          </a:prstGeom>
          <a:noFill/>
          <a:ln w="9525">
            <a:noFill/>
            <a:miter lim="800000"/>
            <a:headEnd/>
            <a:tailEnd/>
          </a:ln>
        </p:spPr>
        <p:txBody>
          <a:bodyPr>
            <a:spAutoFit/>
          </a:bodyPr>
          <a:lstStyle/>
          <a:p>
            <a:r>
              <a:rPr lang="ru-RU" sz="1600">
                <a:latin typeface="Segoe"/>
              </a:rPr>
              <a:t>Ассоциация HDI совместно с itSMF USA провели исследование на тему использования ITSM за пределами ИТ. В онлайн-опросе приняли участие 1 197 представителей компаний различных размеров из более чем 30 отраслей.</a:t>
            </a:r>
            <a:endParaRPr lang="uk-UA" sz="1600">
              <a:latin typeface="Segoe"/>
            </a:endParaRPr>
          </a:p>
        </p:txBody>
      </p:sp>
      <p:pic>
        <p:nvPicPr>
          <p:cNvPr id="28675" name="Picture 2" descr="http://www.thinkhdi.com/topics/research/infographics/~/media/HDICorp/Images/Topics/Research/smresearch-cover.png?w=173&amp;h=149&amp;as=1"/>
          <p:cNvPicPr>
            <a:picLocks noChangeAspect="1" noChangeArrowheads="1"/>
          </p:cNvPicPr>
          <p:nvPr/>
        </p:nvPicPr>
        <p:blipFill>
          <a:blip r:embed="rId2"/>
          <a:srcRect/>
          <a:stretch>
            <a:fillRect/>
          </a:stretch>
        </p:blipFill>
        <p:spPr bwMode="auto">
          <a:xfrm>
            <a:off x="6613525" y="879475"/>
            <a:ext cx="2151063" cy="1852613"/>
          </a:xfrm>
          <a:prstGeom prst="rect">
            <a:avLst/>
          </a:prstGeom>
          <a:noFill/>
          <a:ln w="9525">
            <a:noFill/>
            <a:miter lim="800000"/>
            <a:headEnd/>
            <a:tailEnd/>
          </a:ln>
        </p:spPr>
      </p:pic>
      <p:sp>
        <p:nvSpPr>
          <p:cNvPr id="9" name="Прямоугольник 8"/>
          <p:cNvSpPr/>
          <p:nvPr/>
        </p:nvSpPr>
        <p:spPr>
          <a:xfrm>
            <a:off x="531813" y="2338388"/>
            <a:ext cx="6956425" cy="4278312"/>
          </a:xfrm>
          <a:prstGeom prst="rect">
            <a:avLst/>
          </a:prstGeom>
        </p:spPr>
        <p:txBody>
          <a:bodyPr>
            <a:spAutoFit/>
          </a:bodyPr>
          <a:lstStyle/>
          <a:p>
            <a:pPr defTabSz="914363" fontAlgn="auto">
              <a:spcBef>
                <a:spcPts val="0"/>
              </a:spcBef>
              <a:spcAft>
                <a:spcPts val="0"/>
              </a:spcAft>
              <a:defRPr/>
            </a:pPr>
            <a:r>
              <a:rPr lang="ru-RU" sz="1600" u="sng" dirty="0">
                <a:latin typeface="+mn-lt"/>
                <a:cs typeface="+mn-cs"/>
              </a:rPr>
              <a:t>Согласно данным отчёта:</a:t>
            </a:r>
          </a:p>
          <a:p>
            <a:pPr defTabSz="914363" fontAlgn="auto">
              <a:spcBef>
                <a:spcPts val="0"/>
              </a:spcBef>
              <a:spcAft>
                <a:spcPts val="0"/>
              </a:spcAft>
              <a:defRPr/>
            </a:pPr>
            <a:endParaRPr lang="ru-RU" sz="1600" u="sng" dirty="0">
              <a:latin typeface="+mn-lt"/>
              <a:cs typeface="+mn-cs"/>
            </a:endParaRPr>
          </a:p>
          <a:p>
            <a:pPr marL="285750" indent="-285750" defTabSz="914363" fontAlgn="auto">
              <a:spcBef>
                <a:spcPts val="0"/>
              </a:spcBef>
              <a:spcAft>
                <a:spcPts val="0"/>
              </a:spcAft>
              <a:buFont typeface="Wingdings" pitchFamily="2" charset="2"/>
              <a:buChar char="ü"/>
              <a:defRPr/>
            </a:pPr>
            <a:r>
              <a:rPr lang="ru-RU" sz="1600" dirty="0">
                <a:latin typeface="+mn-lt"/>
                <a:cs typeface="+mn-cs"/>
              </a:rPr>
              <a:t>более </a:t>
            </a:r>
            <a:r>
              <a:rPr lang="ru-RU" sz="1600" dirty="0">
                <a:solidFill>
                  <a:srgbClr val="FFFF00"/>
                </a:solidFill>
                <a:latin typeface="+mn-lt"/>
                <a:cs typeface="+mn-cs"/>
              </a:rPr>
              <a:t>половины организаций (51%) </a:t>
            </a:r>
            <a:r>
              <a:rPr lang="ru-RU" sz="1600" dirty="0">
                <a:latin typeface="+mn-lt"/>
                <a:cs typeface="+mn-cs"/>
              </a:rPr>
              <a:t>уже используют или планируют использовать ITSM для управления вне ИТ;</a:t>
            </a:r>
          </a:p>
          <a:p>
            <a:pPr marL="285750" indent="-285750" defTabSz="914363" fontAlgn="auto">
              <a:spcBef>
                <a:spcPts val="0"/>
              </a:spcBef>
              <a:spcAft>
                <a:spcPts val="0"/>
              </a:spcAft>
              <a:buFont typeface="Wingdings" pitchFamily="2" charset="2"/>
              <a:buChar char="ü"/>
              <a:defRPr/>
            </a:pPr>
            <a:endParaRPr lang="ru-RU" sz="1600" dirty="0">
              <a:latin typeface="+mn-lt"/>
              <a:cs typeface="+mn-cs"/>
            </a:endParaRPr>
          </a:p>
          <a:p>
            <a:pPr marL="285750" indent="-285750" defTabSz="914363" fontAlgn="auto">
              <a:spcBef>
                <a:spcPts val="0"/>
              </a:spcBef>
              <a:spcAft>
                <a:spcPts val="0"/>
              </a:spcAft>
              <a:buFont typeface="Wingdings" pitchFamily="2" charset="2"/>
              <a:buChar char="ü"/>
              <a:defRPr/>
            </a:pPr>
            <a:r>
              <a:rPr lang="ru-RU" sz="1600" dirty="0">
                <a:latin typeface="+mn-lt"/>
                <a:cs typeface="+mn-cs"/>
              </a:rPr>
              <a:t>самыми популярными методологиями были признаны </a:t>
            </a:r>
            <a:r>
              <a:rPr lang="ru-RU" sz="1600" dirty="0">
                <a:solidFill>
                  <a:srgbClr val="FFFF00"/>
                </a:solidFill>
                <a:latin typeface="+mn-lt"/>
                <a:cs typeface="+mn-cs"/>
              </a:rPr>
              <a:t>ITIL</a:t>
            </a:r>
            <a:r>
              <a:rPr lang="ru-RU" sz="1600" dirty="0">
                <a:latin typeface="+mn-lt"/>
                <a:cs typeface="+mn-cs"/>
              </a:rPr>
              <a:t>  (её отметили </a:t>
            </a:r>
            <a:r>
              <a:rPr lang="ru-RU" sz="1600" dirty="0">
                <a:solidFill>
                  <a:srgbClr val="FFFF00"/>
                </a:solidFill>
                <a:latin typeface="+mn-lt"/>
                <a:cs typeface="+mn-cs"/>
              </a:rPr>
              <a:t>64%</a:t>
            </a:r>
            <a:r>
              <a:rPr lang="ru-RU" sz="1600" dirty="0">
                <a:latin typeface="+mn-lt"/>
                <a:cs typeface="+mn-cs"/>
              </a:rPr>
              <a:t> респондентов), </a:t>
            </a:r>
            <a:r>
              <a:rPr lang="ru-RU" sz="1600" dirty="0" err="1">
                <a:latin typeface="+mn-lt"/>
                <a:cs typeface="+mn-cs"/>
              </a:rPr>
              <a:t>Six</a:t>
            </a:r>
            <a:r>
              <a:rPr lang="ru-RU" sz="1600" dirty="0">
                <a:latin typeface="+mn-lt"/>
                <a:cs typeface="+mn-cs"/>
              </a:rPr>
              <a:t> </a:t>
            </a:r>
            <a:r>
              <a:rPr lang="ru-RU" sz="1600" dirty="0" err="1">
                <a:latin typeface="+mn-lt"/>
                <a:cs typeface="+mn-cs"/>
              </a:rPr>
              <a:t>Sigma</a:t>
            </a:r>
            <a:r>
              <a:rPr lang="ru-RU" sz="1600" dirty="0">
                <a:latin typeface="+mn-lt"/>
                <a:cs typeface="+mn-cs"/>
              </a:rPr>
              <a:t> (26%) и </a:t>
            </a:r>
            <a:r>
              <a:rPr lang="ru-RU" sz="1600" dirty="0" err="1">
                <a:latin typeface="+mn-lt"/>
                <a:cs typeface="+mn-cs"/>
              </a:rPr>
              <a:t>Lean</a:t>
            </a:r>
            <a:r>
              <a:rPr lang="ru-RU" sz="1600" dirty="0">
                <a:latin typeface="+mn-lt"/>
                <a:cs typeface="+mn-cs"/>
              </a:rPr>
              <a:t> (24%);</a:t>
            </a:r>
          </a:p>
          <a:p>
            <a:pPr marL="285750" indent="-285750" defTabSz="914363" fontAlgn="auto">
              <a:spcBef>
                <a:spcPts val="0"/>
              </a:spcBef>
              <a:spcAft>
                <a:spcPts val="0"/>
              </a:spcAft>
              <a:buFont typeface="Wingdings" pitchFamily="2" charset="2"/>
              <a:buChar char="ü"/>
              <a:defRPr/>
            </a:pPr>
            <a:endParaRPr lang="ru-RU" sz="1600" dirty="0">
              <a:latin typeface="+mn-lt"/>
              <a:cs typeface="+mn-cs"/>
            </a:endParaRPr>
          </a:p>
          <a:p>
            <a:pPr marL="285750" indent="-285750" defTabSz="914363" fontAlgn="auto">
              <a:spcBef>
                <a:spcPts val="0"/>
              </a:spcBef>
              <a:spcAft>
                <a:spcPts val="0"/>
              </a:spcAft>
              <a:buFont typeface="Wingdings" pitchFamily="2" charset="2"/>
              <a:buChar char="ü"/>
              <a:defRPr/>
            </a:pPr>
            <a:r>
              <a:rPr lang="ru-RU" sz="1600" dirty="0">
                <a:latin typeface="+mn-lt"/>
                <a:cs typeface="+mn-cs"/>
              </a:rPr>
              <a:t>среди ITSM-процессов, применяемых за пределами ИТ, очевидный лидер – управление инцидентами и запросами на обслуживание (выбран 75% опрошенных), далее с незначительными интервалами идут управление знаниями (52%), управление изменениями (51%) и управление взаимоотношениями с клиентами (47%). Довольно большое количество голосов набрали каталог услуг (44%), управление проблемами (43%) и управление активами (38%), а вот управление поставщиками и требованиями не столь популярно – по 13% и 17% соответственно.</a:t>
            </a:r>
            <a:endParaRPr lang="uk-UA" sz="160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7350" y="1654175"/>
            <a:ext cx="6994525" cy="1522413"/>
          </a:xfrm>
        </p:spPr>
        <p:txBody>
          <a:bodyPr/>
          <a:lstStyle/>
          <a:p>
            <a:pPr defTabSz="914363" fontAlgn="auto">
              <a:spcAft>
                <a:spcPts val="0"/>
              </a:spcAft>
              <a:defRPr/>
            </a:pPr>
            <a:endParaRPr lang="uk-UA" dirty="0"/>
          </a:p>
        </p:txBody>
      </p:sp>
      <p:sp>
        <p:nvSpPr>
          <p:cNvPr id="3" name="Подзаголовок 2"/>
          <p:cNvSpPr>
            <a:spLocks noGrp="1"/>
          </p:cNvSpPr>
          <p:nvPr>
            <p:ph type="subTitle" idx="1"/>
          </p:nvPr>
        </p:nvSpPr>
        <p:spPr>
          <a:xfrm>
            <a:off x="828675" y="3678238"/>
            <a:ext cx="4832350" cy="461962"/>
          </a:xfrm>
        </p:spPr>
        <p:txBody>
          <a:bodyPr/>
          <a:lstStyle/>
          <a:p>
            <a:pPr defTabSz="914363" fontAlgn="auto">
              <a:spcAft>
                <a:spcPts val="0"/>
              </a:spcAft>
              <a:defRPr/>
            </a:pPr>
            <a:endParaRPr lang="uk-UA"/>
          </a:p>
        </p:txBody>
      </p:sp>
      <p:sp>
        <p:nvSpPr>
          <p:cNvPr id="4" name="Текст 3"/>
          <p:cNvSpPr>
            <a:spLocks noGrp="1"/>
          </p:cNvSpPr>
          <p:nvPr>
            <p:ph type="body" sz="quarter" idx="10"/>
          </p:nvPr>
        </p:nvSpPr>
        <p:spPr>
          <a:xfrm>
            <a:off x="387350" y="5343525"/>
            <a:ext cx="8172450" cy="1385888"/>
          </a:xfrm>
        </p:spPr>
        <p:txBody>
          <a:bodyPr/>
          <a:lstStyle/>
          <a:p>
            <a:pPr defTabSz="914363" fontAlgn="auto">
              <a:spcAft>
                <a:spcPts val="0"/>
              </a:spcAft>
              <a:defRPr/>
            </a:pPr>
            <a:endParaRPr lang="uk-UA"/>
          </a:p>
        </p:txBody>
      </p:sp>
      <p:pic>
        <p:nvPicPr>
          <p:cNvPr id="29700" name="Picture 2"/>
          <p:cNvPicPr>
            <a:picLocks noChangeAspect="1" noChangeArrowheads="1"/>
          </p:cNvPicPr>
          <p:nvPr/>
        </p:nvPicPr>
        <p:blipFill>
          <a:blip r:embed="rId2"/>
          <a:srcRect l="6329" t="2914" r="10381" b="511"/>
          <a:stretch>
            <a:fillRect/>
          </a:stretch>
        </p:blipFill>
        <p:spPr bwMode="auto">
          <a:xfrm>
            <a:off x="150813" y="971550"/>
            <a:ext cx="4565650" cy="3206750"/>
          </a:xfrm>
          <a:prstGeom prst="rect">
            <a:avLst/>
          </a:prstGeom>
          <a:noFill/>
          <a:ln w="9525">
            <a:noFill/>
            <a:miter lim="800000"/>
            <a:headEnd/>
            <a:tailEnd/>
          </a:ln>
        </p:spPr>
      </p:pic>
      <p:sp>
        <p:nvSpPr>
          <p:cNvPr id="6" name="Заголовок 1"/>
          <p:cNvSpPr txBox="1">
            <a:spLocks/>
          </p:cNvSpPr>
          <p:nvPr/>
        </p:nvSpPr>
        <p:spPr>
          <a:xfrm>
            <a:off x="0" y="162046"/>
            <a:ext cx="9310737" cy="659757"/>
          </a:xfrm>
          <a:prstGeom prst="rect">
            <a:avLst/>
          </a:prstGeom>
        </p:spPr>
        <p:txBody>
          <a:bodyPr lIns="0" tIns="0" rIns="0" bIns="0" anchor="ctr"/>
          <a:lstStyle/>
          <a:p>
            <a:pPr algn="ctr" defTabSz="914363" fontAlgn="auto">
              <a:lnSpc>
                <a:spcPct val="90000"/>
              </a:lnSpc>
              <a:spcAft>
                <a:spcPts val="0"/>
              </a:spcAft>
              <a:defRPr/>
            </a:pP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Реализация с</a:t>
            </a:r>
            <a:r>
              <a:rPr lang="ru-RU"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ервисного</a:t>
            </a: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подхода в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DCU</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pic>
        <p:nvPicPr>
          <p:cNvPr id="29702" name="Picture 3"/>
          <p:cNvPicPr>
            <a:picLocks noChangeAspect="1" noChangeArrowheads="1"/>
          </p:cNvPicPr>
          <p:nvPr/>
        </p:nvPicPr>
        <p:blipFill>
          <a:blip r:embed="rId3"/>
          <a:srcRect l="7974" r="16708" b="28313"/>
          <a:stretch>
            <a:fillRect/>
          </a:stretch>
        </p:blipFill>
        <p:spPr bwMode="auto">
          <a:xfrm>
            <a:off x="3287713" y="3108325"/>
            <a:ext cx="5630862" cy="3246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162046"/>
            <a:ext cx="9310737" cy="806387"/>
          </a:xfrm>
          <a:prstGeom prst="rect">
            <a:avLst/>
          </a:prstGeom>
        </p:spPr>
        <p:txBody>
          <a:bodyPr lIns="0" tIns="0" rIns="0" bIns="0" anchor="ctr"/>
          <a:lstStyle/>
          <a:p>
            <a:pPr algn="ctr" defTabSz="914363" fontAlgn="auto">
              <a:lnSpc>
                <a:spcPct val="90000"/>
              </a:lnSpc>
              <a:spcAft>
                <a:spcPts val="0"/>
              </a:spcAft>
              <a:defRPr/>
            </a:pP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Центр сервисов совместного использования </a:t>
            </a:r>
          </a:p>
          <a:p>
            <a:pPr algn="ctr" defTabSz="914363" fontAlgn="auto">
              <a:lnSpc>
                <a:spcPct val="90000"/>
              </a:lnSpc>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University of Michigan</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pic>
        <p:nvPicPr>
          <p:cNvPr id="30722" name="Picture 2"/>
          <p:cNvPicPr>
            <a:picLocks noChangeAspect="1" noChangeArrowheads="1"/>
          </p:cNvPicPr>
          <p:nvPr/>
        </p:nvPicPr>
        <p:blipFill>
          <a:blip r:embed="rId2"/>
          <a:srcRect t="5141" r="7458"/>
          <a:stretch>
            <a:fillRect/>
          </a:stretch>
        </p:blipFill>
        <p:spPr bwMode="auto">
          <a:xfrm>
            <a:off x="450850" y="1365250"/>
            <a:ext cx="4862513" cy="5148263"/>
          </a:xfrm>
          <a:prstGeom prst="rect">
            <a:avLst/>
          </a:prstGeom>
          <a:noFill/>
          <a:ln w="9525">
            <a:noFill/>
            <a:miter lim="800000"/>
            <a:headEnd/>
            <a:tailEnd/>
          </a:ln>
        </p:spPr>
      </p:pic>
      <p:pic>
        <p:nvPicPr>
          <p:cNvPr id="30723" name="Picture 3"/>
          <p:cNvPicPr>
            <a:picLocks noChangeAspect="1" noChangeArrowheads="1"/>
          </p:cNvPicPr>
          <p:nvPr/>
        </p:nvPicPr>
        <p:blipFill>
          <a:blip r:embed="rId3"/>
          <a:srcRect t="5022" r="24187"/>
          <a:stretch>
            <a:fillRect/>
          </a:stretch>
        </p:blipFill>
        <p:spPr bwMode="auto">
          <a:xfrm>
            <a:off x="5430838" y="1377950"/>
            <a:ext cx="3330575" cy="5113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lstStyle/>
          <a:p>
            <a:pPr algn="ctr" defTabSz="914363" fontAlgn="auto">
              <a:spcAft>
                <a:spcPts val="0"/>
              </a:spcAft>
              <a:defRPr/>
            </a:pPr>
            <a:r>
              <a:rPr lang="ru-RU" sz="3600"/>
              <a:t>Список литературы </a:t>
            </a:r>
            <a:r>
              <a:rPr lang="uk-UA" sz="6000" b="1"/>
              <a:t/>
            </a:r>
            <a:br>
              <a:rPr lang="uk-UA" sz="6000" b="1"/>
            </a:br>
            <a:endParaRPr sz="6000" b="1"/>
          </a:p>
        </p:txBody>
      </p:sp>
      <p:sp>
        <p:nvSpPr>
          <p:cNvPr id="3" name="Content Placeholder 2"/>
          <p:cNvSpPr>
            <a:spLocks noGrp="1"/>
          </p:cNvSpPr>
          <p:nvPr>
            <p:ph sz="half" idx="1"/>
          </p:nvPr>
        </p:nvSpPr>
        <p:spPr>
          <a:xfrm>
            <a:off x="492967" y="205273"/>
            <a:ext cx="8436429" cy="7035772"/>
          </a:xfrm>
        </p:spPr>
        <p:txBody>
          <a:bodyPr/>
          <a:lstStyle/>
          <a:p>
            <a:pPr algn="ctr" defTabSz="914363" fontAlgn="auto">
              <a:spcAft>
                <a:spcPts val="0"/>
              </a:spcAft>
              <a:defRPr/>
            </a:pPr>
            <a:endParaRPr lang="uk-UA" sz="2000" dirty="0" smtClean="0">
              <a:hlinkClick r:id="rId2"/>
            </a:endParaRPr>
          </a:p>
          <a:p>
            <a:pPr defTabSz="914363" fontAlgn="auto">
              <a:spcAft>
                <a:spcPts val="0"/>
              </a:spcAft>
              <a:buFontTx/>
              <a:buNone/>
              <a:defRPr/>
            </a:pPr>
            <a:endParaRPr lang="uk-UA" sz="2000" dirty="0" smtClean="0">
              <a:hlinkClick r:id="rId2"/>
            </a:endParaRPr>
          </a:p>
          <a:p>
            <a:pPr marL="342900" indent="-342900" defTabSz="914363" fontAlgn="auto">
              <a:spcBef>
                <a:spcPts val="0"/>
              </a:spcBef>
              <a:spcAft>
                <a:spcPts val="0"/>
              </a:spcAft>
              <a:buFontTx/>
              <a:buAutoNum type="arabicPeriod"/>
              <a:defRPr/>
            </a:pPr>
            <a:r>
              <a:rPr lang="ru-RU" sz="1600" dirty="0" smtClean="0">
                <a:solidFill>
                  <a:schemeClr val="tx1"/>
                </a:solidFill>
              </a:rPr>
              <a:t>Информационные и коммуникационные технологии в дистанционном образовании: специализированный учебный курс /пер.с англ./ Майкл </a:t>
            </a:r>
            <a:r>
              <a:rPr lang="ru-RU" sz="1600" dirty="0" err="1" smtClean="0">
                <a:solidFill>
                  <a:schemeClr val="tx1"/>
                </a:solidFill>
              </a:rPr>
              <a:t>Г.Мур</a:t>
            </a:r>
            <a:r>
              <a:rPr lang="ru-RU" sz="1600" dirty="0" smtClean="0">
                <a:solidFill>
                  <a:schemeClr val="tx1"/>
                </a:solidFill>
              </a:rPr>
              <a:t>, Линда </a:t>
            </a:r>
            <a:r>
              <a:rPr lang="ru-RU" sz="1600" dirty="0" err="1" smtClean="0">
                <a:solidFill>
                  <a:schemeClr val="tx1"/>
                </a:solidFill>
              </a:rPr>
              <a:t>Блэк</a:t>
            </a:r>
            <a:r>
              <a:rPr lang="ru-RU" sz="1600" dirty="0" smtClean="0">
                <a:solidFill>
                  <a:schemeClr val="tx1"/>
                </a:solidFill>
              </a:rPr>
              <a:t> и др. – М: ИД "Обучение-Сервис", 2006. с.632. </a:t>
            </a:r>
          </a:p>
          <a:p>
            <a:pPr marL="342900" indent="-342900" defTabSz="914363" fontAlgn="auto">
              <a:spcBef>
                <a:spcPts val="0"/>
              </a:spcBef>
              <a:spcAft>
                <a:spcPts val="0"/>
              </a:spcAft>
              <a:buFontTx/>
              <a:buAutoNum type="arabicPeriod"/>
              <a:defRPr/>
            </a:pPr>
            <a:endParaRPr lang="uk-UA" sz="1600" dirty="0" smtClean="0">
              <a:solidFill>
                <a:schemeClr val="tx1"/>
              </a:solidFill>
            </a:endParaRPr>
          </a:p>
          <a:p>
            <a:pPr marL="0" indent="0" defTabSz="914363" fontAlgn="auto">
              <a:spcBef>
                <a:spcPts val="0"/>
              </a:spcBef>
              <a:spcAft>
                <a:spcPts val="0"/>
              </a:spcAft>
              <a:buFontTx/>
              <a:buNone/>
              <a:defRPr/>
            </a:pPr>
            <a:r>
              <a:rPr lang="ru-RU" sz="1600" dirty="0" smtClean="0">
                <a:solidFill>
                  <a:schemeClr val="tx1"/>
                </a:solidFill>
              </a:rPr>
              <a:t>2. </a:t>
            </a:r>
            <a:r>
              <a:rPr lang="ru-RU" sz="1600" dirty="0" err="1" smtClean="0">
                <a:solidFill>
                  <a:schemeClr val="tx1"/>
                </a:solidFill>
              </a:rPr>
              <a:t>Э.В.Жариков</a:t>
            </a:r>
            <a:r>
              <a:rPr lang="ru-RU" sz="1600" dirty="0" smtClean="0">
                <a:solidFill>
                  <a:schemeClr val="tx1"/>
                </a:solidFill>
              </a:rPr>
              <a:t>. Основные направления оптимизации </a:t>
            </a:r>
            <a:r>
              <a:rPr lang="ru-RU" sz="1600" dirty="0" err="1" smtClean="0">
                <a:solidFill>
                  <a:schemeClr val="tx1"/>
                </a:solidFill>
              </a:rPr>
              <a:t>ИT-инфраструктуры</a:t>
            </a:r>
            <a:r>
              <a:rPr lang="ru-RU" sz="1600" dirty="0" smtClean="0">
                <a:solidFill>
                  <a:schemeClr val="tx1"/>
                </a:solidFill>
              </a:rPr>
              <a:t> учебных заведений // Научный журнал "Вестник Восточного </a:t>
            </a:r>
            <a:r>
              <a:rPr lang="ru-RU" sz="1600" dirty="0" err="1" smtClean="0">
                <a:solidFill>
                  <a:schemeClr val="tx1"/>
                </a:solidFill>
              </a:rPr>
              <a:t>Южноукраинского</a:t>
            </a:r>
            <a:r>
              <a:rPr lang="ru-RU" sz="1600" dirty="0" smtClean="0">
                <a:solidFill>
                  <a:schemeClr val="tx1"/>
                </a:solidFill>
              </a:rPr>
              <a:t> национального университета имена Владимира Даля" – 2011. -№3(157).</a:t>
            </a:r>
          </a:p>
          <a:p>
            <a:pPr marL="0" indent="0" defTabSz="914363" fontAlgn="auto">
              <a:spcBef>
                <a:spcPts val="0"/>
              </a:spcBef>
              <a:spcAft>
                <a:spcPts val="0"/>
              </a:spcAft>
              <a:buFontTx/>
              <a:buNone/>
              <a:defRPr/>
            </a:pPr>
            <a:endParaRPr lang="uk-UA" sz="1600" dirty="0" smtClean="0">
              <a:solidFill>
                <a:schemeClr val="tx1"/>
              </a:solidFill>
            </a:endParaRPr>
          </a:p>
          <a:p>
            <a:pPr marL="0" indent="0" defTabSz="914363" fontAlgn="auto">
              <a:spcBef>
                <a:spcPts val="0"/>
              </a:spcBef>
              <a:spcAft>
                <a:spcPts val="0"/>
              </a:spcAft>
              <a:buFontTx/>
              <a:buNone/>
              <a:defRPr/>
            </a:pPr>
            <a:r>
              <a:rPr lang="ru-RU" sz="1600" dirty="0" smtClean="0">
                <a:solidFill>
                  <a:schemeClr val="tx1"/>
                </a:solidFill>
              </a:rPr>
              <a:t>3. О.Балашова, Д.Козлов, Р.Смелянский. </a:t>
            </a:r>
            <a:r>
              <a:rPr lang="ru-RU" sz="1600" dirty="0" err="1" smtClean="0">
                <a:solidFill>
                  <a:schemeClr val="tx1"/>
                </a:solidFill>
              </a:rPr>
              <a:t>ИТ-услуги</a:t>
            </a:r>
            <a:r>
              <a:rPr lang="ru-RU" sz="1600" dirty="0" smtClean="0">
                <a:solidFill>
                  <a:schemeClr val="tx1"/>
                </a:solidFill>
              </a:rPr>
              <a:t> в вузе: учет стоимости и потребления // </a:t>
            </a:r>
            <a:r>
              <a:rPr lang="ru-RU" sz="1600" dirty="0" smtClean="0">
                <a:solidFill>
                  <a:schemeClr val="tx1"/>
                </a:solidFill>
                <a:hlinkClick r:id="rId3" tooltip="Открытые системы"/>
              </a:rPr>
              <a:t>Открытые системы»</a:t>
            </a:r>
            <a:r>
              <a:rPr lang="ru-RU" sz="1600" dirty="0" smtClean="0">
                <a:solidFill>
                  <a:schemeClr val="tx1"/>
                </a:solidFill>
              </a:rPr>
              <a:t> , - 2006. - №5.</a:t>
            </a:r>
          </a:p>
          <a:p>
            <a:pPr marL="0" indent="0" defTabSz="914363" fontAlgn="auto">
              <a:spcBef>
                <a:spcPts val="0"/>
              </a:spcBef>
              <a:spcAft>
                <a:spcPts val="0"/>
              </a:spcAft>
              <a:buFontTx/>
              <a:buNone/>
              <a:defRPr/>
            </a:pPr>
            <a:endParaRPr lang="uk-UA" sz="1600" dirty="0" smtClean="0">
              <a:solidFill>
                <a:schemeClr val="tx1"/>
              </a:solidFill>
            </a:endParaRPr>
          </a:p>
          <a:p>
            <a:pPr marL="0" indent="0" defTabSz="914363" fontAlgn="auto">
              <a:spcBef>
                <a:spcPts val="0"/>
              </a:spcBef>
              <a:spcAft>
                <a:spcPts val="0"/>
              </a:spcAft>
              <a:buFontTx/>
              <a:buNone/>
              <a:defRPr/>
            </a:pPr>
            <a:r>
              <a:rPr lang="ru-RU" sz="1600" dirty="0" smtClean="0">
                <a:solidFill>
                  <a:schemeClr val="tx1"/>
                </a:solidFill>
              </a:rPr>
              <a:t>4. </a:t>
            </a:r>
            <a:r>
              <a:rPr lang="ru-RU" sz="1600" dirty="0" err="1" smtClean="0">
                <a:solidFill>
                  <a:schemeClr val="tx1"/>
                </a:solidFill>
              </a:rPr>
              <a:t>Д.В.Логунов</a:t>
            </a:r>
            <a:r>
              <a:rPr lang="ru-RU" sz="1600" dirty="0" smtClean="0">
                <a:solidFill>
                  <a:schemeClr val="tx1"/>
                </a:solidFill>
              </a:rPr>
              <a:t>. Внедрение сервисного подхода к управлению небольшим </a:t>
            </a:r>
            <a:r>
              <a:rPr lang="ru-RU" sz="1600" dirty="0" err="1" smtClean="0">
                <a:solidFill>
                  <a:schemeClr val="tx1"/>
                </a:solidFill>
              </a:rPr>
              <a:t>ИТ-подразделением</a:t>
            </a:r>
            <a:r>
              <a:rPr lang="ru-RU" sz="1600" dirty="0" smtClean="0">
                <a:solidFill>
                  <a:schemeClr val="tx1"/>
                </a:solidFill>
              </a:rPr>
              <a:t> (на примере </a:t>
            </a:r>
            <a:r>
              <a:rPr lang="ru-RU" sz="1600" dirty="0" err="1" smtClean="0">
                <a:solidFill>
                  <a:schemeClr val="tx1"/>
                </a:solidFill>
              </a:rPr>
              <a:t>ИТ-службы</a:t>
            </a:r>
            <a:r>
              <a:rPr lang="ru-RU" sz="1600" dirty="0" smtClean="0">
                <a:solidFill>
                  <a:schemeClr val="tx1"/>
                </a:solidFill>
              </a:rPr>
              <a:t> вуза) [</a:t>
            </a:r>
            <a:r>
              <a:rPr lang="ru-RU" sz="1600" dirty="0" err="1" smtClean="0">
                <a:solidFill>
                  <a:schemeClr val="tx1"/>
                </a:solidFill>
              </a:rPr>
              <a:t>Електронний</a:t>
            </a:r>
            <a:r>
              <a:rPr lang="ru-RU" sz="1600" dirty="0" smtClean="0">
                <a:solidFill>
                  <a:schemeClr val="tx1"/>
                </a:solidFill>
              </a:rPr>
              <a:t> ресурс] // Электронный журнал "Системы управления бизнес-процессами", - 2011. - </a:t>
            </a:r>
            <a:r>
              <a:rPr lang="ru-RU" sz="1600" dirty="0" smtClean="0">
                <a:solidFill>
                  <a:schemeClr val="tx1"/>
                </a:solidFill>
                <a:hlinkClick r:id="rId4" tooltip="MBA CIO, Зима 2011"/>
              </a:rPr>
              <a:t>MBA CIO, Зима 2011</a:t>
            </a:r>
            <a:r>
              <a:rPr lang="ru-RU" sz="1600" dirty="0" smtClean="0">
                <a:solidFill>
                  <a:schemeClr val="tx1"/>
                </a:solidFill>
              </a:rPr>
              <a:t>. - Режим доступа: </a:t>
            </a:r>
            <a:r>
              <a:rPr lang="ru-RU" sz="1600" dirty="0" smtClean="0">
                <a:solidFill>
                  <a:schemeClr val="tx1"/>
                </a:solidFill>
                <a:hlinkClick r:id="rId5"/>
              </a:rPr>
              <a:t>http://journal.itmane.ru/node/603</a:t>
            </a:r>
            <a:r>
              <a:rPr lang="ru-RU" sz="1600" dirty="0" smtClean="0">
                <a:solidFill>
                  <a:schemeClr val="tx1"/>
                </a:solidFill>
              </a:rPr>
              <a:t>.</a:t>
            </a:r>
          </a:p>
          <a:p>
            <a:pPr marL="0" indent="0" defTabSz="914363" fontAlgn="auto">
              <a:spcBef>
                <a:spcPts val="0"/>
              </a:spcBef>
              <a:spcAft>
                <a:spcPts val="0"/>
              </a:spcAft>
              <a:buFontTx/>
              <a:buNone/>
              <a:defRPr/>
            </a:pPr>
            <a:endParaRPr lang="uk-UA" sz="1600" dirty="0" smtClean="0">
              <a:solidFill>
                <a:schemeClr val="tx1"/>
              </a:solidFill>
            </a:endParaRPr>
          </a:p>
          <a:p>
            <a:pPr marL="0" indent="0" defTabSz="914363" fontAlgn="auto">
              <a:spcBef>
                <a:spcPts val="0"/>
              </a:spcBef>
              <a:spcAft>
                <a:spcPts val="0"/>
              </a:spcAft>
              <a:buFontTx/>
              <a:buNone/>
              <a:defRPr/>
            </a:pPr>
            <a:r>
              <a:rPr lang="ru-RU" sz="1600" dirty="0" smtClean="0">
                <a:solidFill>
                  <a:schemeClr val="tx1"/>
                </a:solidFill>
              </a:rPr>
              <a:t>5. ITIL® </a:t>
            </a:r>
            <a:r>
              <a:rPr lang="ru-RU" sz="1600" dirty="0" err="1" smtClean="0">
                <a:solidFill>
                  <a:schemeClr val="tx1"/>
                </a:solidFill>
              </a:rPr>
              <a:t>and</a:t>
            </a:r>
            <a:r>
              <a:rPr lang="ru-RU" sz="1600" dirty="0" smtClean="0">
                <a:solidFill>
                  <a:schemeClr val="tx1"/>
                </a:solidFill>
              </a:rPr>
              <a:t> IT </a:t>
            </a:r>
            <a:r>
              <a:rPr lang="ru-RU" sz="1600" dirty="0" err="1" smtClean="0">
                <a:solidFill>
                  <a:schemeClr val="tx1"/>
                </a:solidFill>
              </a:rPr>
              <a:t>Service</a:t>
            </a:r>
            <a:r>
              <a:rPr lang="ru-RU" sz="1600" dirty="0" smtClean="0">
                <a:solidFill>
                  <a:schemeClr val="tx1"/>
                </a:solidFill>
              </a:rPr>
              <a:t> </a:t>
            </a:r>
            <a:r>
              <a:rPr lang="ru-RU" sz="1600" dirty="0" err="1" smtClean="0">
                <a:solidFill>
                  <a:schemeClr val="tx1"/>
                </a:solidFill>
              </a:rPr>
              <a:t>Management</a:t>
            </a:r>
            <a:r>
              <a:rPr lang="ru-RU" sz="1600" dirty="0" smtClean="0">
                <a:solidFill>
                  <a:schemeClr val="tx1"/>
                </a:solidFill>
              </a:rPr>
              <a:t> [</a:t>
            </a:r>
            <a:r>
              <a:rPr lang="ru-RU" sz="1600" dirty="0" err="1" smtClean="0">
                <a:solidFill>
                  <a:schemeClr val="tx1"/>
                </a:solidFill>
              </a:rPr>
              <a:t>Електронний</a:t>
            </a:r>
            <a:r>
              <a:rPr lang="ru-RU" sz="1600" dirty="0" smtClean="0">
                <a:solidFill>
                  <a:schemeClr val="tx1"/>
                </a:solidFill>
              </a:rPr>
              <a:t> ресурс].- Режим доступа: </a:t>
            </a:r>
            <a:r>
              <a:rPr lang="ru-RU" sz="1600" dirty="0" smtClean="0">
                <a:solidFill>
                  <a:schemeClr val="tx1"/>
                </a:solidFill>
                <a:hlinkClick r:id="rId6"/>
              </a:rPr>
              <a:t>http://www.itil.org.uk/</a:t>
            </a:r>
            <a:r>
              <a:rPr lang="ru-RU" sz="1600" dirty="0" smtClean="0">
                <a:solidFill>
                  <a:schemeClr val="tx1"/>
                </a:solidFill>
              </a:rPr>
              <a:t>.</a:t>
            </a:r>
          </a:p>
          <a:p>
            <a:pPr marL="0" indent="0" defTabSz="914363" fontAlgn="auto">
              <a:spcBef>
                <a:spcPts val="0"/>
              </a:spcBef>
              <a:spcAft>
                <a:spcPts val="0"/>
              </a:spcAft>
              <a:buFontTx/>
              <a:buNone/>
              <a:defRPr/>
            </a:pPr>
            <a:endParaRPr lang="uk-UA" sz="1600" dirty="0" smtClean="0">
              <a:solidFill>
                <a:schemeClr val="tx1"/>
              </a:solidFill>
            </a:endParaRPr>
          </a:p>
          <a:p>
            <a:pPr defTabSz="914363" fontAlgn="auto">
              <a:spcAft>
                <a:spcPts val="0"/>
              </a:spcAft>
              <a:buFontTx/>
              <a:buNone/>
              <a:defRPr/>
            </a:pPr>
            <a:r>
              <a:rPr lang="ru-RU" sz="1600" dirty="0" smtClean="0">
                <a:solidFill>
                  <a:schemeClr val="tx1"/>
                </a:solidFill>
              </a:rPr>
              <a:t>6. </a:t>
            </a:r>
            <a:r>
              <a:rPr lang="uk-UA" sz="1600" dirty="0" err="1" smtClean="0"/>
              <a:t>Друкер</a:t>
            </a:r>
            <a:r>
              <a:rPr lang="uk-UA" sz="1600" dirty="0" smtClean="0"/>
              <a:t> Ф. </a:t>
            </a:r>
            <a:r>
              <a:rPr lang="uk-UA" sz="1600" dirty="0" err="1" smtClean="0"/>
              <a:t>Корпоративное</a:t>
            </a:r>
            <a:r>
              <a:rPr lang="uk-UA" sz="1600" dirty="0" smtClean="0"/>
              <a:t> </a:t>
            </a:r>
            <a:r>
              <a:rPr lang="uk-UA" sz="1600" dirty="0" err="1" smtClean="0"/>
              <a:t>управление</a:t>
            </a:r>
            <a:r>
              <a:rPr lang="uk-UA" sz="1600" dirty="0" smtClean="0"/>
              <a:t> </a:t>
            </a:r>
            <a:r>
              <a:rPr lang="uk-UA" sz="1600" dirty="0" err="1" smtClean="0"/>
              <a:t>сервисами</a:t>
            </a:r>
            <a:r>
              <a:rPr lang="uk-UA" sz="1600" dirty="0" smtClean="0"/>
              <a:t>: </a:t>
            </a:r>
            <a:r>
              <a:rPr lang="uk-UA" sz="1600" dirty="0" err="1" smtClean="0"/>
              <a:t>как</a:t>
            </a:r>
            <a:r>
              <a:rPr lang="uk-UA" sz="1600" dirty="0" smtClean="0"/>
              <a:t> </a:t>
            </a:r>
            <a:r>
              <a:rPr lang="uk-UA" sz="1600" dirty="0" err="1" smtClean="0"/>
              <a:t>вынести</a:t>
            </a:r>
            <a:r>
              <a:rPr lang="uk-UA" sz="1600" dirty="0" smtClean="0"/>
              <a:t> IT за рамки ITSM (... и вернуть </a:t>
            </a:r>
            <a:r>
              <a:rPr lang="uk-UA" sz="1600" dirty="0" err="1" smtClean="0"/>
              <a:t>инновации</a:t>
            </a:r>
            <a:r>
              <a:rPr lang="uk-UA" sz="1600" dirty="0" smtClean="0"/>
              <a:t>). Режим доступу: </a:t>
            </a:r>
            <a:r>
              <a:rPr lang="uk-UA" sz="1600" u="sng" dirty="0" smtClean="0">
                <a:hlinkClick r:id="rId7"/>
              </a:rPr>
              <a:t>http://www.osp.ru/itsm/2014/02/13039603.html</a:t>
            </a:r>
            <a:endParaRPr lang="uk-UA" sz="1600" b="1" dirty="0" smtClean="0"/>
          </a:p>
          <a:p>
            <a:pPr marL="0" lvl="8" indent="0">
              <a:lnSpc>
                <a:spcPct val="90000"/>
              </a:lnSpc>
              <a:spcBef>
                <a:spcPts val="0"/>
              </a:spcBef>
              <a:buSzPct val="125000"/>
              <a:defRPr/>
            </a:pPr>
            <a:endParaRPr lang="en-US" sz="2000" dirty="0" smtClean="0">
              <a:effectLst>
                <a:outerShdw blurRad="38100" dist="38100" dir="2700000" algn="tl">
                  <a:srgbClr val="000000">
                    <a:alpha val="43137"/>
                  </a:srgbClr>
                </a:outerShdw>
              </a:effectLst>
            </a:endParaRPr>
          </a:p>
          <a:p>
            <a:pPr algn="ctr" defTabSz="914363" fontAlgn="auto">
              <a:spcAft>
                <a:spcPts val="0"/>
              </a:spcAft>
              <a:buFontTx/>
              <a:buNone/>
              <a:defRPr/>
            </a:pPr>
            <a:r>
              <a:rPr lang="ru-RU" sz="3200" b="1" i="1" dirty="0" smtClean="0">
                <a:solidFill>
                  <a:schemeClr val="bg2">
                    <a:lumMod val="60000"/>
                    <a:lumOff val="40000"/>
                  </a:schemeClr>
                </a:solidFill>
                <a:cs typeface="Arial" pitchFamily="34" charset="0"/>
              </a:rPr>
              <a:t>Спасибо за внимание!</a:t>
            </a:r>
          </a:p>
          <a:p>
            <a:pPr algn="ctr" defTabSz="914363" fontAlgn="auto">
              <a:spcAft>
                <a:spcPts val="0"/>
              </a:spcAft>
              <a:buFontTx/>
              <a:buNone/>
              <a:defRPr/>
            </a:pPr>
            <a:endParaRPr lang="ru-RU" sz="2000" b="1" i="1" dirty="0" smtClean="0">
              <a:solidFill>
                <a:schemeClr val="bg2">
                  <a:lumMod val="60000"/>
                  <a:lumOff val="40000"/>
                </a:schemeClr>
              </a:solidFill>
              <a:cs typeface="Arial" pitchFamily="34" charset="0"/>
            </a:endParaRPr>
          </a:p>
          <a:p>
            <a:pPr defTabSz="914363" fontAlgn="auto">
              <a:spcAft>
                <a:spcPts val="0"/>
              </a:spcAft>
              <a:defRPr/>
            </a:pP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7576" y="184727"/>
            <a:ext cx="7196169" cy="6835671"/>
          </a:xfrm>
          <a:prstGeom prst="rect">
            <a:avLst/>
          </a:prstGeom>
        </p:spPr>
        <p:txBody>
          <a:bodyPr>
            <a:spAutoFit/>
          </a:bodyPr>
          <a:lstStyle/>
          <a:p>
            <a:pPr defTabSz="914363" fontAlgn="auto">
              <a:spcBef>
                <a:spcPts val="0"/>
              </a:spcBef>
              <a:spcAft>
                <a:spcPts val="0"/>
              </a:spcAft>
              <a:defRPr/>
            </a:pPr>
            <a:r>
              <a:rPr lang="ru-RU"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Проблемы, возникающих при развитии и эксплуатации </a:t>
            </a:r>
            <a:r>
              <a:rPr lang="ru-RU" sz="28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ИТ-инфраструктуры</a:t>
            </a:r>
            <a:r>
              <a:rPr lang="ru-RU"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ВУЗа:</a:t>
            </a:r>
          </a:p>
          <a:p>
            <a:pPr defTabSz="914363" fontAlgn="auto">
              <a:spcBef>
                <a:spcPts val="0"/>
              </a:spcBef>
              <a:spcAft>
                <a:spcPts val="0"/>
              </a:spcAft>
              <a:defRPr/>
            </a:pPr>
            <a:endParaRPr lang="ru-RU"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a:p>
            <a:pPr defTabSz="914363" fontAlgn="auto">
              <a:spcBef>
                <a:spcPts val="0"/>
              </a:spcBef>
              <a:spcAft>
                <a:spcPts val="0"/>
              </a:spcAft>
              <a:defRPr/>
            </a:pPr>
            <a:r>
              <a:rPr lang="ru-RU" sz="2000" dirty="0">
                <a:latin typeface="+mn-lt"/>
                <a:cs typeface="+mn-cs"/>
              </a:rPr>
              <a:t>− недостаток средств на приобретение и обслуживание нового оборудования;</a:t>
            </a:r>
          </a:p>
          <a:p>
            <a:pPr defTabSz="914363" fontAlgn="auto">
              <a:spcBef>
                <a:spcPts val="0"/>
              </a:spcBef>
              <a:spcAft>
                <a:spcPts val="0"/>
              </a:spcAft>
              <a:defRPr/>
            </a:pPr>
            <a:r>
              <a:rPr lang="ru-RU" sz="2000" dirty="0">
                <a:latin typeface="+mn-lt"/>
                <a:cs typeface="+mn-cs"/>
              </a:rPr>
              <a:t>− необходимость соответствия определенному уровню безопасности и режиму доступа;</a:t>
            </a:r>
          </a:p>
          <a:p>
            <a:pPr defTabSz="914363" fontAlgn="auto">
              <a:spcBef>
                <a:spcPts val="0"/>
              </a:spcBef>
              <a:spcAft>
                <a:spcPts val="0"/>
              </a:spcAft>
              <a:defRPr/>
            </a:pPr>
            <a:r>
              <a:rPr lang="ru-RU" sz="2000" dirty="0">
                <a:latin typeface="+mn-lt"/>
                <a:cs typeface="+mn-cs"/>
              </a:rPr>
              <a:t>− недостаток или отсутствие квалифицированного </a:t>
            </a:r>
            <a:r>
              <a:rPr lang="ru-RU" sz="2000" dirty="0" err="1">
                <a:latin typeface="+mn-lt"/>
                <a:cs typeface="+mn-cs"/>
              </a:rPr>
              <a:t>ИТ-персонала</a:t>
            </a:r>
            <a:r>
              <a:rPr lang="ru-RU" sz="2000" dirty="0">
                <a:latin typeface="+mn-lt"/>
                <a:cs typeface="+mn-cs"/>
              </a:rPr>
              <a:t>;</a:t>
            </a:r>
          </a:p>
          <a:p>
            <a:pPr defTabSz="914363" fontAlgn="auto">
              <a:spcBef>
                <a:spcPts val="0"/>
              </a:spcBef>
              <a:spcAft>
                <a:spcPts val="0"/>
              </a:spcAft>
              <a:defRPr/>
            </a:pPr>
            <a:r>
              <a:rPr lang="ru-RU" sz="2000" dirty="0">
                <a:latin typeface="+mn-lt"/>
                <a:cs typeface="+mn-cs"/>
              </a:rPr>
              <a:t>− невозможность развертывания современных программных пакетов и систем из-за </a:t>
            </a:r>
            <a:r>
              <a:rPr lang="uk-UA" sz="2000" dirty="0" err="1">
                <a:latin typeface="+mn-lt"/>
                <a:cs typeface="+mn-cs"/>
              </a:rPr>
              <a:t>отсутствия</a:t>
            </a:r>
            <a:r>
              <a:rPr lang="uk-UA" sz="2000" dirty="0">
                <a:latin typeface="+mn-lt"/>
                <a:cs typeface="+mn-cs"/>
              </a:rPr>
              <a:t> </a:t>
            </a:r>
            <a:r>
              <a:rPr lang="uk-UA" sz="2000" dirty="0" err="1">
                <a:latin typeface="+mn-lt"/>
                <a:cs typeface="+mn-cs"/>
              </a:rPr>
              <a:t>необходимого</a:t>
            </a:r>
            <a:r>
              <a:rPr lang="uk-UA" sz="2000" dirty="0">
                <a:latin typeface="+mn-lt"/>
                <a:cs typeface="+mn-cs"/>
              </a:rPr>
              <a:t> </a:t>
            </a:r>
            <a:r>
              <a:rPr lang="uk-UA" sz="2000" dirty="0" err="1">
                <a:latin typeface="+mn-lt"/>
                <a:cs typeface="+mn-cs"/>
              </a:rPr>
              <a:t>оборудования</a:t>
            </a:r>
            <a:r>
              <a:rPr lang="uk-UA" sz="2000" dirty="0">
                <a:latin typeface="+mn-lt"/>
                <a:cs typeface="+mn-cs"/>
              </a:rPr>
              <a:t>;</a:t>
            </a:r>
          </a:p>
          <a:p>
            <a:pPr defTabSz="914363" fontAlgn="auto">
              <a:spcBef>
                <a:spcPts val="0"/>
              </a:spcBef>
              <a:spcAft>
                <a:spcPts val="0"/>
              </a:spcAft>
              <a:defRPr/>
            </a:pPr>
            <a:r>
              <a:rPr lang="ru-RU" sz="2000" dirty="0">
                <a:latin typeface="+mn-lt"/>
                <a:cs typeface="+mn-cs"/>
              </a:rPr>
              <a:t>− влияние возрастных особенностей персонала на процессы обучения и перехода к </a:t>
            </a:r>
            <a:r>
              <a:rPr lang="uk-UA" sz="2000" dirty="0" err="1">
                <a:latin typeface="+mn-lt"/>
                <a:cs typeface="+mn-cs"/>
              </a:rPr>
              <a:t>использованию</a:t>
            </a:r>
            <a:r>
              <a:rPr lang="uk-UA" sz="2000" dirty="0">
                <a:latin typeface="+mn-lt"/>
                <a:cs typeface="+mn-cs"/>
              </a:rPr>
              <a:t> </a:t>
            </a:r>
            <a:r>
              <a:rPr lang="uk-UA" sz="2000" dirty="0" err="1">
                <a:latin typeface="+mn-lt"/>
                <a:cs typeface="+mn-cs"/>
              </a:rPr>
              <a:t>новых</a:t>
            </a:r>
            <a:r>
              <a:rPr lang="uk-UA" sz="2000" dirty="0">
                <a:latin typeface="+mn-lt"/>
                <a:cs typeface="+mn-cs"/>
              </a:rPr>
              <a:t> </a:t>
            </a:r>
            <a:r>
              <a:rPr lang="uk-UA" sz="2000" dirty="0" err="1">
                <a:latin typeface="+mn-lt"/>
                <a:cs typeface="+mn-cs"/>
              </a:rPr>
              <a:t>технологий</a:t>
            </a:r>
            <a:r>
              <a:rPr lang="uk-UA" sz="2000" dirty="0">
                <a:latin typeface="+mn-lt"/>
                <a:cs typeface="+mn-cs"/>
              </a:rPr>
              <a:t>;</a:t>
            </a:r>
          </a:p>
          <a:p>
            <a:pPr defTabSz="914363" fontAlgn="auto">
              <a:spcBef>
                <a:spcPts val="0"/>
              </a:spcBef>
              <a:spcAft>
                <a:spcPts val="0"/>
              </a:spcAft>
              <a:defRPr/>
            </a:pPr>
            <a:r>
              <a:rPr lang="ru-RU" sz="2000" dirty="0">
                <a:latin typeface="+mn-lt"/>
                <a:cs typeface="+mn-cs"/>
              </a:rPr>
              <a:t>− неконтролируемый рост сетевых подключений в течение длительных периодов времени;</a:t>
            </a:r>
          </a:p>
          <a:p>
            <a:pPr defTabSz="914363" fontAlgn="auto">
              <a:spcBef>
                <a:spcPts val="0"/>
              </a:spcBef>
              <a:spcAft>
                <a:spcPts val="0"/>
              </a:spcAft>
              <a:defRPr/>
            </a:pPr>
            <a:r>
              <a:rPr lang="ru-RU" sz="2000" dirty="0">
                <a:latin typeface="+mn-lt"/>
                <a:cs typeface="+mn-cs"/>
              </a:rPr>
              <a:t>− тесная связь </a:t>
            </a:r>
            <a:r>
              <a:rPr lang="ru-RU" sz="2000" dirty="0" err="1">
                <a:latin typeface="+mn-lt"/>
                <a:cs typeface="+mn-cs"/>
              </a:rPr>
              <a:t>ИТ-подразделения</a:t>
            </a:r>
            <a:r>
              <a:rPr lang="ru-RU" sz="2000" dirty="0">
                <a:latin typeface="+mn-lt"/>
                <a:cs typeface="+mn-cs"/>
              </a:rPr>
              <a:t> с другими подразделениями и слабое документирование </a:t>
            </a:r>
            <a:r>
              <a:rPr lang="uk-UA" sz="2000" dirty="0" err="1">
                <a:latin typeface="+mn-lt"/>
                <a:cs typeface="+mn-cs"/>
              </a:rPr>
              <a:t>ИТ-процессов</a:t>
            </a:r>
            <a:r>
              <a:rPr lang="ru-RU" sz="2000" dirty="0">
                <a:latin typeface="+mn-lt"/>
                <a:cs typeface="+mn-cs"/>
              </a:rPr>
              <a:t>. </a:t>
            </a:r>
            <a:endParaRPr lang="ru-RU" sz="2000" dirty="0">
              <a:latin typeface="+mn-lt"/>
              <a:cs typeface="+mn-cs"/>
            </a:endParaRPr>
          </a:p>
        </p:txBody>
      </p:sp>
      <p:pic>
        <p:nvPicPr>
          <p:cNvPr id="20482" name="Picture 5"/>
          <p:cNvPicPr>
            <a:picLocks noChangeAspect="1" noChangeArrowheads="1"/>
          </p:cNvPicPr>
          <p:nvPr/>
        </p:nvPicPr>
        <p:blipFill>
          <a:blip r:embed="rId2"/>
          <a:srcRect/>
          <a:stretch>
            <a:fillRect/>
          </a:stretch>
        </p:blipFill>
        <p:spPr bwMode="auto">
          <a:xfrm>
            <a:off x="7632700" y="5429250"/>
            <a:ext cx="1257300" cy="1257300"/>
          </a:xfrm>
          <a:prstGeom prst="rect">
            <a:avLst/>
          </a:prstGeom>
          <a:noFill/>
          <a:ln w="9525">
            <a:noFill/>
            <a:miter lim="800000"/>
            <a:headEnd/>
            <a:tailEnd/>
          </a:ln>
        </p:spPr>
      </p:pic>
      <p:pic>
        <p:nvPicPr>
          <p:cNvPr id="20483" name="Picture 2" descr="http://img.ners.ru/news/88/889bef4e613e357a1fcc616f95482127.jpg"/>
          <p:cNvPicPr>
            <a:picLocks noChangeAspect="1" noChangeArrowheads="1"/>
          </p:cNvPicPr>
          <p:nvPr/>
        </p:nvPicPr>
        <p:blipFill>
          <a:blip r:embed="rId3"/>
          <a:srcRect/>
          <a:stretch>
            <a:fillRect/>
          </a:stretch>
        </p:blipFill>
        <p:spPr bwMode="auto">
          <a:xfrm>
            <a:off x="7526338" y="1449388"/>
            <a:ext cx="1238250" cy="990600"/>
          </a:xfrm>
          <a:prstGeom prst="rect">
            <a:avLst/>
          </a:prstGeom>
          <a:noFill/>
          <a:ln w="9525">
            <a:noFill/>
            <a:miter lim="800000"/>
            <a:headEnd/>
            <a:tailEnd/>
          </a:ln>
        </p:spPr>
      </p:pic>
      <p:pic>
        <p:nvPicPr>
          <p:cNvPr id="20484" name="Picture 4" descr="http://www.ua.all.biz/img/ua/service_catalog/small/232726.jpeg"/>
          <p:cNvPicPr>
            <a:picLocks noChangeAspect="1" noChangeArrowheads="1"/>
          </p:cNvPicPr>
          <p:nvPr/>
        </p:nvPicPr>
        <p:blipFill>
          <a:blip r:embed="rId4"/>
          <a:srcRect/>
          <a:stretch>
            <a:fillRect/>
          </a:stretch>
        </p:blipFill>
        <p:spPr bwMode="auto">
          <a:xfrm>
            <a:off x="7526338" y="2684463"/>
            <a:ext cx="1220787" cy="1263650"/>
          </a:xfrm>
          <a:prstGeom prst="rect">
            <a:avLst/>
          </a:prstGeom>
          <a:noFill/>
          <a:ln w="9525">
            <a:noFill/>
            <a:miter lim="800000"/>
            <a:headEnd/>
            <a:tailEnd/>
          </a:ln>
        </p:spPr>
      </p:pic>
      <p:pic>
        <p:nvPicPr>
          <p:cNvPr id="20485" name="Picture 6" descr="http://i.lb.ua/016/54/php4ulzmb7bjp.jpg"/>
          <p:cNvPicPr>
            <a:picLocks noChangeAspect="1" noChangeArrowheads="1"/>
          </p:cNvPicPr>
          <p:nvPr/>
        </p:nvPicPr>
        <p:blipFill>
          <a:blip r:embed="rId5"/>
          <a:srcRect/>
          <a:stretch>
            <a:fillRect/>
          </a:stretch>
        </p:blipFill>
        <p:spPr bwMode="auto">
          <a:xfrm>
            <a:off x="7397750" y="4090988"/>
            <a:ext cx="1608138" cy="10715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9781" y="365591"/>
            <a:ext cx="8319064" cy="690477"/>
          </a:xfrm>
        </p:spPr>
        <p:txBody>
          <a:bodyPr/>
          <a:lstStyle/>
          <a:p>
            <a:pPr defTabSz="914363" fontAlgn="auto">
              <a:spcAft>
                <a:spcPts val="0"/>
              </a:spcAft>
              <a:defRPr/>
            </a:pPr>
            <a:r>
              <a:rPr lang="ru-RU" sz="3600" dirty="0" smtClean="0"/>
              <a:t>        IT </a:t>
            </a:r>
            <a:r>
              <a:rPr lang="ru-RU" sz="3600" dirty="0" err="1" smtClean="0"/>
              <a:t>Service</a:t>
            </a:r>
            <a:r>
              <a:rPr lang="ru-RU" sz="3600" dirty="0" smtClean="0"/>
              <a:t> </a:t>
            </a:r>
            <a:r>
              <a:rPr lang="ru-RU" sz="3600" dirty="0" err="1" smtClean="0"/>
              <a:t>Management</a:t>
            </a:r>
            <a:r>
              <a:rPr lang="ru-RU" sz="3600" dirty="0" smtClean="0"/>
              <a:t> – ITSM</a:t>
            </a:r>
            <a:endParaRPr lang="uk-UA" sz="3600" dirty="0"/>
          </a:p>
        </p:txBody>
      </p:sp>
      <p:sp>
        <p:nvSpPr>
          <p:cNvPr id="21506" name="Прямоугольник 4"/>
          <p:cNvSpPr>
            <a:spLocks noChangeArrowheads="1"/>
          </p:cNvSpPr>
          <p:nvPr/>
        </p:nvSpPr>
        <p:spPr bwMode="auto">
          <a:xfrm>
            <a:off x="425450" y="1069975"/>
            <a:ext cx="7972425" cy="4678363"/>
          </a:xfrm>
          <a:prstGeom prst="rect">
            <a:avLst/>
          </a:prstGeom>
          <a:noFill/>
          <a:ln w="9525">
            <a:noFill/>
            <a:miter lim="800000"/>
            <a:headEnd/>
            <a:tailEnd/>
          </a:ln>
        </p:spPr>
        <p:txBody>
          <a:bodyPr>
            <a:spAutoFit/>
          </a:bodyPr>
          <a:lstStyle/>
          <a:p>
            <a:r>
              <a:rPr lang="ru-RU" sz="2000" b="1">
                <a:solidFill>
                  <a:srgbClr val="F8F57B"/>
                </a:solidFill>
                <a:latin typeface="Segoe"/>
              </a:rPr>
              <a:t>ITSM</a:t>
            </a:r>
            <a:r>
              <a:rPr lang="ru-RU" sz="2000">
                <a:latin typeface="Segoe"/>
              </a:rPr>
              <a:t> - современный подход к построению информационных систем, которые непосредственно связаны с прикладной деятельностью. </a:t>
            </a:r>
          </a:p>
          <a:p>
            <a:endParaRPr lang="ru-RU" sz="2000">
              <a:latin typeface="Segoe"/>
            </a:endParaRPr>
          </a:p>
          <a:p>
            <a:r>
              <a:rPr lang="ru-RU" sz="2000">
                <a:latin typeface="Segoe"/>
              </a:rPr>
              <a:t>ITSM использует комплексный или инфраструктурный подход, который сформулирован в </a:t>
            </a:r>
            <a:r>
              <a:rPr lang="ru-RU" sz="2000" b="1">
                <a:solidFill>
                  <a:srgbClr val="F8F57B"/>
                </a:solidFill>
                <a:latin typeface="Segoe"/>
              </a:rPr>
              <a:t>ITIL</a:t>
            </a:r>
            <a:r>
              <a:rPr lang="ru-RU" sz="2000">
                <a:solidFill>
                  <a:srgbClr val="F8F57B"/>
                </a:solidFill>
                <a:latin typeface="Segoe"/>
              </a:rPr>
              <a:t> </a:t>
            </a:r>
            <a:r>
              <a:rPr lang="ru-RU" sz="2000">
                <a:latin typeface="Segoe"/>
              </a:rPr>
              <a:t>(Information Technology Infrastructure Libarary) и строится на инфраструктурных моделях и решениях.</a:t>
            </a:r>
          </a:p>
          <a:p>
            <a:endParaRPr lang="ru-RU" sz="2000" b="1">
              <a:solidFill>
                <a:srgbClr val="F8F57B"/>
              </a:solidFill>
              <a:latin typeface="Segoe"/>
            </a:endParaRPr>
          </a:p>
          <a:p>
            <a:r>
              <a:rPr lang="ru-RU" sz="2000" b="1">
                <a:solidFill>
                  <a:srgbClr val="F8F57B"/>
                </a:solidFill>
                <a:latin typeface="Segoe"/>
              </a:rPr>
              <a:t>ИТ-сервис</a:t>
            </a:r>
            <a:r>
              <a:rPr lang="ru-RU" sz="2000">
                <a:latin typeface="Segoe"/>
              </a:rPr>
              <a:t> в корпоративной среде – это ИТ-услуга, которую ИТ-подразделение (департамент, отдел, служба) или внешний </a:t>
            </a:r>
            <a:r>
              <a:rPr lang="ru-RU" sz="2000" i="1">
                <a:latin typeface="Segoe"/>
              </a:rPr>
              <a:t>провайдер</a:t>
            </a:r>
            <a:r>
              <a:rPr lang="ru-RU" sz="2000">
                <a:latin typeface="Segoe"/>
              </a:rPr>
              <a:t> предоставляет бизнес-подразделениям предприятия для поддержки их бизнес-процессов</a:t>
            </a:r>
          </a:p>
          <a:p>
            <a:endParaRPr lang="uk-UA" sz="2000">
              <a:latin typeface="Segoe"/>
            </a:endParaRPr>
          </a:p>
          <a:p>
            <a:endParaRPr lang="uk-UA">
              <a:latin typeface="Segoe"/>
            </a:endParaRPr>
          </a:p>
        </p:txBody>
      </p:sp>
      <p:pic>
        <p:nvPicPr>
          <p:cNvPr id="21507" name="Picture 7" descr="http://www.lankey.ru/userfiles/Image/IR/ITIL.jpg"/>
          <p:cNvPicPr>
            <a:picLocks noChangeAspect="1" noChangeArrowheads="1"/>
          </p:cNvPicPr>
          <p:nvPr/>
        </p:nvPicPr>
        <p:blipFill>
          <a:blip r:embed="rId2"/>
          <a:srcRect/>
          <a:stretch>
            <a:fillRect/>
          </a:stretch>
        </p:blipFill>
        <p:spPr bwMode="auto">
          <a:xfrm>
            <a:off x="7434263" y="4940300"/>
            <a:ext cx="1616075" cy="1616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07975" y="1178268"/>
            <a:ext cx="7996413" cy="461665"/>
          </a:xfrm>
        </p:spPr>
        <p:txBody>
          <a:bodyPr/>
          <a:lstStyle/>
          <a:p>
            <a:pPr marL="342900" indent="-342900" defTabSz="914363" fontAlgn="auto">
              <a:lnSpc>
                <a:spcPct val="120000"/>
              </a:lnSpc>
              <a:spcAft>
                <a:spcPts val="0"/>
              </a:spcAft>
              <a:buFont typeface="Wingdings" pitchFamily="2" charset="2"/>
              <a:buChar char="ü"/>
              <a:defRPr/>
            </a:pPr>
            <a:r>
              <a:rPr lang="ru-RU" sz="2000" dirty="0" smtClean="0"/>
              <a:t>четко описать услуги;</a:t>
            </a:r>
          </a:p>
          <a:p>
            <a:pPr marL="342900" indent="-342900" defTabSz="914363" fontAlgn="auto">
              <a:lnSpc>
                <a:spcPct val="120000"/>
              </a:lnSpc>
              <a:spcAft>
                <a:spcPts val="0"/>
              </a:spcAft>
              <a:buFont typeface="Wingdings" pitchFamily="2" charset="2"/>
              <a:buChar char="ü"/>
              <a:defRPr/>
            </a:pPr>
            <a:r>
              <a:rPr lang="ru-RU" sz="2000" dirty="0" smtClean="0"/>
              <a:t>разграничить ответственность между исполнителями;</a:t>
            </a:r>
          </a:p>
          <a:p>
            <a:pPr marL="342900" indent="-342900" defTabSz="914363" fontAlgn="auto">
              <a:lnSpc>
                <a:spcPct val="120000"/>
              </a:lnSpc>
              <a:spcAft>
                <a:spcPts val="0"/>
              </a:spcAft>
              <a:buFont typeface="Wingdings" pitchFamily="2" charset="2"/>
              <a:buChar char="ü"/>
              <a:defRPr/>
            </a:pPr>
            <a:r>
              <a:rPr lang="ru-RU" sz="2000" dirty="0" smtClean="0"/>
              <a:t>определить место, сроки и другие условия предоставления услуг, что в результате позволит определить ключевые показатели эффективности работы каждого подразделения, и, соответственно, повысить прозрачность бизнеса для менеджмента ;</a:t>
            </a:r>
          </a:p>
          <a:p>
            <a:pPr marL="342900" indent="-342900" defTabSz="914363" fontAlgn="auto">
              <a:lnSpc>
                <a:spcPct val="120000"/>
              </a:lnSpc>
              <a:spcAft>
                <a:spcPts val="0"/>
              </a:spcAft>
              <a:buFont typeface="Wingdings" pitchFamily="2" charset="2"/>
              <a:buChar char="ü"/>
              <a:defRPr/>
            </a:pPr>
            <a:r>
              <a:rPr lang="ru-RU" sz="2000" dirty="0" smtClean="0"/>
              <a:t>оптимизировать распределение затрат;</a:t>
            </a:r>
          </a:p>
          <a:p>
            <a:pPr marL="342900" indent="-342900" defTabSz="914363" fontAlgn="auto">
              <a:lnSpc>
                <a:spcPct val="120000"/>
              </a:lnSpc>
              <a:spcAft>
                <a:spcPts val="0"/>
              </a:spcAft>
              <a:buFont typeface="Wingdings" pitchFamily="2" charset="2"/>
              <a:buChar char="ü"/>
              <a:defRPr/>
            </a:pPr>
            <a:r>
              <a:rPr lang="ru-RU" sz="2000" dirty="0" smtClean="0"/>
              <a:t>рационализировать нагрузку на персонал;</a:t>
            </a:r>
          </a:p>
          <a:p>
            <a:pPr marL="342900" indent="-342900" defTabSz="914363" fontAlgn="auto">
              <a:lnSpc>
                <a:spcPct val="120000"/>
              </a:lnSpc>
              <a:spcAft>
                <a:spcPts val="0"/>
              </a:spcAft>
              <a:buFont typeface="Wingdings" pitchFamily="2" charset="2"/>
              <a:buChar char="ü"/>
              <a:defRPr/>
            </a:pPr>
            <a:r>
              <a:rPr lang="ru-RU" sz="2000" dirty="0" smtClean="0"/>
              <a:t>выстроить понятную систему мотивации.</a:t>
            </a:r>
          </a:p>
          <a:p>
            <a:pPr marL="342900" indent="-342900" defTabSz="914363" fontAlgn="auto">
              <a:lnSpc>
                <a:spcPct val="120000"/>
              </a:lnSpc>
              <a:spcAft>
                <a:spcPts val="0"/>
              </a:spcAft>
              <a:buFont typeface="Wingdings" pitchFamily="2" charset="2"/>
              <a:buChar char="ü"/>
              <a:defRPr/>
            </a:pPr>
            <a:endParaRPr lang="ru-RU" sz="2000" dirty="0" smtClean="0"/>
          </a:p>
          <a:p>
            <a:pPr algn="ctr" defTabSz="914363" fontAlgn="auto">
              <a:spcAft>
                <a:spcPts val="0"/>
              </a:spcAft>
              <a:defRPr/>
            </a:pPr>
            <a:r>
              <a:rPr lang="ru-RU" sz="2000" dirty="0" smtClean="0"/>
              <a:t> </a:t>
            </a:r>
            <a:r>
              <a:rPr lang="ru-RU" sz="2000" dirty="0" smtClean="0">
                <a:solidFill>
                  <a:schemeClr val="accent1">
                    <a:lumMod val="40000"/>
                    <a:lumOff val="60000"/>
                  </a:schemeClr>
                </a:solidFill>
              </a:rPr>
              <a:t>Формализация взаимоотношений </a:t>
            </a:r>
            <a:r>
              <a:rPr lang="ru-RU" sz="2000" dirty="0" smtClean="0"/>
              <a:t>между разными подразделениями позволяет повысить внутреннюю культуру организации и определить правила игры внутри компании.</a:t>
            </a:r>
            <a:br>
              <a:rPr lang="ru-RU" sz="2000" dirty="0" smtClean="0"/>
            </a:br>
            <a:r>
              <a:rPr lang="ru-RU" dirty="0" smtClean="0"/>
              <a:t/>
            </a:r>
            <a:br>
              <a:rPr lang="ru-RU" dirty="0" smtClean="0"/>
            </a:br>
            <a:r>
              <a:rPr lang="ru-RU" dirty="0" smtClean="0"/>
              <a:t/>
            </a:r>
            <a:br>
              <a:rPr lang="ru-RU" dirty="0" smtClean="0"/>
            </a:br>
            <a:endParaRPr lang="uk-UA" dirty="0"/>
          </a:p>
        </p:txBody>
      </p:sp>
      <p:sp>
        <p:nvSpPr>
          <p:cNvPr id="6" name="Заголовок 1"/>
          <p:cNvSpPr txBox="1">
            <a:spLocks/>
          </p:cNvSpPr>
          <p:nvPr/>
        </p:nvSpPr>
        <p:spPr>
          <a:xfrm>
            <a:off x="518125" y="261419"/>
            <a:ext cx="8319064" cy="690477"/>
          </a:xfrm>
          <a:prstGeom prst="rect">
            <a:avLst/>
          </a:prstGeom>
        </p:spPr>
        <p:txBody>
          <a:bodyPr lIns="0" tIns="0" rIns="0" bIns="0" anchor="ctr"/>
          <a:lstStyle/>
          <a:p>
            <a:pPr defTabSz="914363" fontAlgn="auto">
              <a:lnSpc>
                <a:spcPct val="90000"/>
              </a:lnSpc>
              <a:spcAft>
                <a:spcPts val="0"/>
              </a:spcAft>
              <a:defRPr/>
            </a:pP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Сервисный подход позволяет: </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pic>
        <p:nvPicPr>
          <p:cNvPr id="22531" name="Picture 2" descr="http://img.tyt.by/p/00/9/itsm.jpg"/>
          <p:cNvPicPr>
            <a:picLocks noChangeAspect="1" noChangeArrowheads="1"/>
          </p:cNvPicPr>
          <p:nvPr/>
        </p:nvPicPr>
        <p:blipFill>
          <a:blip r:embed="rId2"/>
          <a:srcRect/>
          <a:stretch>
            <a:fillRect/>
          </a:stretch>
        </p:blipFill>
        <p:spPr bwMode="auto">
          <a:xfrm>
            <a:off x="6602413" y="180975"/>
            <a:ext cx="2378075" cy="1404938"/>
          </a:xfrm>
          <a:prstGeom prst="rect">
            <a:avLst/>
          </a:prstGeom>
          <a:noFill/>
          <a:ln w="9525">
            <a:noFill/>
            <a:miter lim="800000"/>
            <a:headEnd/>
            <a:tailEnd/>
          </a:ln>
        </p:spPr>
      </p:pic>
      <p:sp>
        <p:nvSpPr>
          <p:cNvPr id="22532" name="AutoShape 6" descr="Картинки по запросу рукопожати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uk-UA">
              <a:latin typeface="Segoe"/>
            </a:endParaRPr>
          </a:p>
        </p:txBody>
      </p:sp>
      <p:pic>
        <p:nvPicPr>
          <p:cNvPr id="22533" name="Picture 10" descr="http://t2.ftcdn.net/jpg/00/50/62/13/400_F_50621319_FcPH74J1dLrCweEUhaFB9KXd4UHXzuA4.jpg"/>
          <p:cNvPicPr>
            <a:picLocks noChangeAspect="1" noChangeArrowheads="1"/>
          </p:cNvPicPr>
          <p:nvPr/>
        </p:nvPicPr>
        <p:blipFill>
          <a:blip r:embed="rId3"/>
          <a:srcRect/>
          <a:stretch>
            <a:fillRect/>
          </a:stretch>
        </p:blipFill>
        <p:spPr bwMode="auto">
          <a:xfrm>
            <a:off x="6819900" y="3287713"/>
            <a:ext cx="2041525" cy="17510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7055" y="623168"/>
            <a:ext cx="8756945" cy="1523494"/>
          </a:xfrm>
        </p:spPr>
        <p:txBody>
          <a:bodyPr/>
          <a:lstStyle/>
          <a:p>
            <a:pPr defTabSz="914363" fontAlgn="auto">
              <a:spcAft>
                <a:spcPts val="0"/>
              </a:spcAft>
              <a:defRPr/>
            </a:pPr>
            <a:r>
              <a:rPr lang="ru-RU" sz="3600" dirty="0" smtClean="0"/>
              <a:t>Выделяют следующие образовательные </a:t>
            </a:r>
            <a:r>
              <a:rPr lang="ru-RU" sz="3600" dirty="0" err="1" smtClean="0"/>
              <a:t>ИТ-сервисы</a:t>
            </a:r>
            <a:r>
              <a:rPr lang="ru-RU" sz="3600" dirty="0" smtClean="0"/>
              <a:t>:</a:t>
            </a:r>
            <a:br>
              <a:rPr lang="ru-RU" sz="3600" dirty="0" smtClean="0"/>
            </a:br>
            <a:r>
              <a:rPr lang="uk-UA" dirty="0" smtClean="0"/>
              <a:t/>
            </a:r>
            <a:br>
              <a:rPr lang="uk-UA" dirty="0" smtClean="0"/>
            </a:br>
            <a:endParaRPr lang="uk-UA" dirty="0"/>
          </a:p>
        </p:txBody>
      </p:sp>
      <p:sp>
        <p:nvSpPr>
          <p:cNvPr id="3" name="Подзаголовок 2"/>
          <p:cNvSpPr>
            <a:spLocks noGrp="1"/>
          </p:cNvSpPr>
          <p:nvPr>
            <p:ph type="subTitle" idx="1"/>
          </p:nvPr>
        </p:nvSpPr>
        <p:spPr>
          <a:xfrm>
            <a:off x="737885" y="1527629"/>
            <a:ext cx="7955354" cy="461665"/>
          </a:xfrm>
        </p:spPr>
        <p:txBody>
          <a:bodyPr/>
          <a:lstStyle/>
          <a:p>
            <a:pPr marL="342900" indent="-342900" defTabSz="914363" fontAlgn="auto">
              <a:spcAft>
                <a:spcPts val="0"/>
              </a:spcAft>
              <a:buFont typeface="Wingdings" pitchFamily="2" charset="2"/>
              <a:buChar char="ü"/>
              <a:defRPr/>
            </a:pPr>
            <a:r>
              <a:rPr lang="ru-RU" sz="2000" dirty="0" smtClean="0">
                <a:solidFill>
                  <a:schemeClr val="tx1"/>
                </a:solidFill>
              </a:rPr>
              <a:t>сервисы организации учебного процесса;</a:t>
            </a:r>
          </a:p>
          <a:p>
            <a:pPr marL="342900" indent="-342900" defTabSz="914363" fontAlgn="auto">
              <a:spcAft>
                <a:spcPts val="0"/>
              </a:spcAft>
              <a:buFont typeface="Wingdings" pitchFamily="2" charset="2"/>
              <a:buChar char="ü"/>
              <a:defRPr/>
            </a:pPr>
            <a:endParaRPr lang="uk-UA" sz="2000" dirty="0" smtClean="0">
              <a:solidFill>
                <a:schemeClr val="tx1"/>
              </a:solidFill>
            </a:endParaRPr>
          </a:p>
          <a:p>
            <a:pPr marL="342900" indent="-342900" defTabSz="914363" fontAlgn="auto">
              <a:spcAft>
                <a:spcPts val="0"/>
              </a:spcAft>
              <a:buFont typeface="Wingdings" pitchFamily="2" charset="2"/>
              <a:buChar char="ü"/>
              <a:defRPr/>
            </a:pPr>
            <a:r>
              <a:rPr lang="ru-RU" sz="2000" dirty="0" smtClean="0">
                <a:solidFill>
                  <a:schemeClr val="tx1"/>
                </a:solidFill>
              </a:rPr>
              <a:t>сервисы поддержки коммуникации и организации совместной работы;</a:t>
            </a:r>
          </a:p>
          <a:p>
            <a:pPr marL="342900" indent="-342900" defTabSz="914363" fontAlgn="auto">
              <a:spcAft>
                <a:spcPts val="0"/>
              </a:spcAft>
              <a:buFont typeface="Wingdings" pitchFamily="2" charset="2"/>
              <a:buChar char="ü"/>
              <a:defRPr/>
            </a:pPr>
            <a:endParaRPr lang="uk-UA" sz="2000" dirty="0" smtClean="0">
              <a:solidFill>
                <a:schemeClr val="tx1"/>
              </a:solidFill>
            </a:endParaRPr>
          </a:p>
          <a:p>
            <a:pPr marL="342900" indent="-342900" defTabSz="914363" fontAlgn="auto">
              <a:spcAft>
                <a:spcPts val="0"/>
              </a:spcAft>
              <a:buFont typeface="Wingdings" pitchFamily="2" charset="2"/>
              <a:buChar char="ü"/>
              <a:defRPr/>
            </a:pPr>
            <a:r>
              <a:rPr lang="ru-RU" sz="2000" dirty="0" smtClean="0">
                <a:solidFill>
                  <a:schemeClr val="tx1"/>
                </a:solidFill>
              </a:rPr>
              <a:t>сервисы централизованного хранения документов, их систематизации, публикации и управления доступом;</a:t>
            </a:r>
          </a:p>
          <a:p>
            <a:pPr marL="342900" indent="-342900" defTabSz="914363" fontAlgn="auto">
              <a:spcAft>
                <a:spcPts val="0"/>
              </a:spcAft>
              <a:buFont typeface="Wingdings" pitchFamily="2" charset="2"/>
              <a:buChar char="ü"/>
              <a:defRPr/>
            </a:pPr>
            <a:endParaRPr lang="uk-UA" sz="2000" dirty="0" smtClean="0">
              <a:solidFill>
                <a:schemeClr val="tx1"/>
              </a:solidFill>
            </a:endParaRPr>
          </a:p>
          <a:p>
            <a:pPr marL="342900" indent="-342900" defTabSz="914363" fontAlgn="auto">
              <a:spcAft>
                <a:spcPts val="0"/>
              </a:spcAft>
              <a:buFont typeface="Wingdings" pitchFamily="2" charset="2"/>
              <a:buChar char="ü"/>
              <a:defRPr/>
            </a:pPr>
            <a:r>
              <a:rPr lang="ru-RU" sz="2000" dirty="0" smtClean="0">
                <a:solidFill>
                  <a:schemeClr val="tx1"/>
                </a:solidFill>
              </a:rPr>
              <a:t>сервисы управления задачами сотрудников;</a:t>
            </a:r>
          </a:p>
          <a:p>
            <a:pPr marL="342900" indent="-342900" defTabSz="914363" fontAlgn="auto">
              <a:spcAft>
                <a:spcPts val="0"/>
              </a:spcAft>
              <a:buFont typeface="Wingdings" pitchFamily="2" charset="2"/>
              <a:buChar char="ü"/>
              <a:defRPr/>
            </a:pPr>
            <a:endParaRPr lang="uk-UA" sz="2000" dirty="0" smtClean="0">
              <a:solidFill>
                <a:schemeClr val="tx1"/>
              </a:solidFill>
            </a:endParaRPr>
          </a:p>
          <a:p>
            <a:pPr marL="342900" indent="-342900" defTabSz="914363" fontAlgn="auto">
              <a:spcAft>
                <a:spcPts val="0"/>
              </a:spcAft>
              <a:buFont typeface="Wingdings" pitchFamily="2" charset="2"/>
              <a:buChar char="ü"/>
              <a:defRPr/>
            </a:pPr>
            <a:r>
              <a:rPr lang="ru-RU" sz="2000" dirty="0" smtClean="0">
                <a:solidFill>
                  <a:schemeClr val="tx1"/>
                </a:solidFill>
              </a:rPr>
              <a:t>сервисы создания и настройки виртуального рабочего пространства</a:t>
            </a:r>
            <a:r>
              <a:rPr lang="en-US" sz="2000" dirty="0" smtClean="0">
                <a:solidFill>
                  <a:schemeClr val="tx1"/>
                </a:solidFill>
              </a:rPr>
              <a:t> </a:t>
            </a:r>
            <a:r>
              <a:rPr lang="ru-RU" sz="2000" dirty="0" smtClean="0">
                <a:solidFill>
                  <a:schemeClr val="tx1"/>
                </a:solidFill>
              </a:rPr>
              <a:t>и т.д.</a:t>
            </a:r>
            <a:endParaRPr lang="uk-UA" sz="2000" dirty="0" smtClean="0">
              <a:solidFill>
                <a:schemeClr val="tx1"/>
              </a:solidFill>
            </a:endParaRPr>
          </a:p>
          <a:p>
            <a:pPr defTabSz="914363" fontAlgn="auto">
              <a:spcAft>
                <a:spcPts val="0"/>
              </a:spcAft>
              <a:defRPr/>
            </a:pPr>
            <a:endParaRPr lang="uk-UA" dirty="0"/>
          </a:p>
        </p:txBody>
      </p:sp>
      <p:pic>
        <p:nvPicPr>
          <p:cNvPr id="23555" name="Picture 2" descr="Accounts and Access"/>
          <p:cNvPicPr>
            <a:picLocks noChangeAspect="1" noChangeArrowheads="1"/>
          </p:cNvPicPr>
          <p:nvPr/>
        </p:nvPicPr>
        <p:blipFill>
          <a:blip r:embed="rId2"/>
          <a:srcRect/>
          <a:stretch>
            <a:fillRect/>
          </a:stretch>
        </p:blipFill>
        <p:spPr bwMode="auto">
          <a:xfrm>
            <a:off x="3775075" y="5148263"/>
            <a:ext cx="1104900" cy="1104900"/>
          </a:xfrm>
          <a:prstGeom prst="rect">
            <a:avLst/>
          </a:prstGeom>
          <a:noFill/>
          <a:ln w="9525">
            <a:noFill/>
            <a:miter lim="800000"/>
            <a:headEnd/>
            <a:tailEnd/>
          </a:ln>
        </p:spPr>
      </p:pic>
      <p:pic>
        <p:nvPicPr>
          <p:cNvPr id="23556" name="Picture 4" descr="Network &amp; Connectivity"/>
          <p:cNvPicPr>
            <a:picLocks noChangeAspect="1" noChangeArrowheads="1"/>
          </p:cNvPicPr>
          <p:nvPr/>
        </p:nvPicPr>
        <p:blipFill>
          <a:blip r:embed="rId3"/>
          <a:srcRect/>
          <a:stretch>
            <a:fillRect/>
          </a:stretch>
        </p:blipFill>
        <p:spPr bwMode="auto">
          <a:xfrm>
            <a:off x="901700" y="5156200"/>
            <a:ext cx="1104900" cy="1104900"/>
          </a:xfrm>
          <a:prstGeom prst="rect">
            <a:avLst/>
          </a:prstGeom>
          <a:noFill/>
          <a:ln w="9525">
            <a:noFill/>
            <a:miter lim="800000"/>
            <a:headEnd/>
            <a:tailEnd/>
          </a:ln>
        </p:spPr>
      </p:pic>
      <p:pic>
        <p:nvPicPr>
          <p:cNvPr id="23557" name="Picture 6" descr="Email &amp; Calendar"/>
          <p:cNvPicPr>
            <a:picLocks noChangeAspect="1" noChangeArrowheads="1"/>
          </p:cNvPicPr>
          <p:nvPr/>
        </p:nvPicPr>
        <p:blipFill>
          <a:blip r:embed="rId4"/>
          <a:srcRect/>
          <a:stretch>
            <a:fillRect/>
          </a:stretch>
        </p:blipFill>
        <p:spPr bwMode="auto">
          <a:xfrm>
            <a:off x="2311400" y="5492750"/>
            <a:ext cx="1104900" cy="1104900"/>
          </a:xfrm>
          <a:prstGeom prst="rect">
            <a:avLst/>
          </a:prstGeom>
          <a:noFill/>
          <a:ln w="9525">
            <a:noFill/>
            <a:miter lim="800000"/>
            <a:headEnd/>
            <a:tailEnd/>
          </a:ln>
        </p:spPr>
      </p:pic>
      <p:pic>
        <p:nvPicPr>
          <p:cNvPr id="23558" name="Picture 8" descr="Storage &amp; Backup"/>
          <p:cNvPicPr>
            <a:picLocks noChangeAspect="1" noChangeArrowheads="1"/>
          </p:cNvPicPr>
          <p:nvPr/>
        </p:nvPicPr>
        <p:blipFill>
          <a:blip r:embed="rId5"/>
          <a:srcRect/>
          <a:stretch>
            <a:fillRect/>
          </a:stretch>
        </p:blipFill>
        <p:spPr bwMode="auto">
          <a:xfrm>
            <a:off x="5278438" y="5427663"/>
            <a:ext cx="1104900" cy="1104900"/>
          </a:xfrm>
          <a:prstGeom prst="rect">
            <a:avLst/>
          </a:prstGeom>
          <a:noFill/>
          <a:ln w="9525">
            <a:noFill/>
            <a:miter lim="800000"/>
            <a:headEnd/>
            <a:tailEnd/>
          </a:ln>
        </p:spPr>
      </p:pic>
      <p:pic>
        <p:nvPicPr>
          <p:cNvPr id="23559" name="Picture 10" descr="Desktop Computing &amp; Support"/>
          <p:cNvPicPr>
            <a:picLocks noChangeAspect="1" noChangeArrowheads="1"/>
          </p:cNvPicPr>
          <p:nvPr/>
        </p:nvPicPr>
        <p:blipFill>
          <a:blip r:embed="rId6"/>
          <a:srcRect/>
          <a:stretch>
            <a:fillRect/>
          </a:stretch>
        </p:blipFill>
        <p:spPr bwMode="auto">
          <a:xfrm>
            <a:off x="6799263" y="5110163"/>
            <a:ext cx="1104900" cy="1104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7350" y="1654175"/>
            <a:ext cx="6994525" cy="1522413"/>
          </a:xfrm>
        </p:spPr>
        <p:txBody>
          <a:bodyPr/>
          <a:lstStyle/>
          <a:p>
            <a:pPr defTabSz="914363" fontAlgn="auto">
              <a:spcAft>
                <a:spcPts val="0"/>
              </a:spcAft>
              <a:defRPr/>
            </a:pPr>
            <a:endParaRPr lang="uk-UA"/>
          </a:p>
        </p:txBody>
      </p:sp>
      <p:sp>
        <p:nvSpPr>
          <p:cNvPr id="3" name="Подзаголовок 2"/>
          <p:cNvSpPr>
            <a:spLocks noGrp="1"/>
          </p:cNvSpPr>
          <p:nvPr>
            <p:ph type="subTitle" idx="1"/>
          </p:nvPr>
        </p:nvSpPr>
        <p:spPr>
          <a:xfrm>
            <a:off x="828675" y="3678238"/>
            <a:ext cx="4832350" cy="461962"/>
          </a:xfrm>
        </p:spPr>
        <p:txBody>
          <a:bodyPr/>
          <a:lstStyle/>
          <a:p>
            <a:pPr defTabSz="914363" fontAlgn="auto">
              <a:spcAft>
                <a:spcPts val="0"/>
              </a:spcAft>
              <a:defRPr/>
            </a:pPr>
            <a:endParaRPr lang="uk-UA"/>
          </a:p>
        </p:txBody>
      </p:sp>
      <p:sp>
        <p:nvSpPr>
          <p:cNvPr id="4" name="Текст 3"/>
          <p:cNvSpPr>
            <a:spLocks noGrp="1"/>
          </p:cNvSpPr>
          <p:nvPr>
            <p:ph type="body" sz="quarter" idx="10"/>
          </p:nvPr>
        </p:nvSpPr>
        <p:spPr>
          <a:xfrm>
            <a:off x="387350" y="5343525"/>
            <a:ext cx="8172450" cy="1385888"/>
          </a:xfrm>
        </p:spPr>
        <p:txBody>
          <a:bodyPr/>
          <a:lstStyle/>
          <a:p>
            <a:pPr defTabSz="914363" fontAlgn="auto">
              <a:spcAft>
                <a:spcPts val="0"/>
              </a:spcAft>
              <a:defRPr/>
            </a:pPr>
            <a:endParaRPr lang="uk-UA"/>
          </a:p>
        </p:txBody>
      </p:sp>
      <p:pic>
        <p:nvPicPr>
          <p:cNvPr id="24580" name="Picture 2"/>
          <p:cNvPicPr>
            <a:picLocks noChangeAspect="1" noChangeArrowheads="1"/>
          </p:cNvPicPr>
          <p:nvPr/>
        </p:nvPicPr>
        <p:blipFill>
          <a:blip r:embed="rId2"/>
          <a:srcRect t="3108" r="16666"/>
          <a:stretch>
            <a:fillRect/>
          </a:stretch>
        </p:blipFill>
        <p:spPr bwMode="auto">
          <a:xfrm>
            <a:off x="563563" y="995363"/>
            <a:ext cx="7893050" cy="5556250"/>
          </a:xfrm>
          <a:prstGeom prst="rect">
            <a:avLst/>
          </a:prstGeom>
          <a:noFill/>
          <a:ln w="9525">
            <a:noFill/>
            <a:miter lim="800000"/>
            <a:headEnd/>
            <a:tailEnd/>
          </a:ln>
        </p:spPr>
      </p:pic>
      <p:sp>
        <p:nvSpPr>
          <p:cNvPr id="6" name="Прямоугольник 5"/>
          <p:cNvSpPr/>
          <p:nvPr/>
        </p:nvSpPr>
        <p:spPr>
          <a:xfrm>
            <a:off x="939800" y="235634"/>
            <a:ext cx="7140970" cy="646331"/>
          </a:xfrm>
          <a:prstGeom prst="rect">
            <a:avLst/>
          </a:prstGeom>
        </p:spPr>
        <p:txBody>
          <a:bodyPr>
            <a:spAutoFit/>
          </a:bodyPr>
          <a:lstStyle/>
          <a:p>
            <a:pPr defTabSz="914363" fontAlgn="auto">
              <a:spcBef>
                <a:spcPts val="0"/>
              </a:spcBef>
              <a:spcAft>
                <a:spcPts val="0"/>
              </a:spcAft>
              <a:defRPr/>
            </a:pP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IT</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r>
              <a:rPr lang="uk-UA"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серв</a:t>
            </a:r>
            <a:r>
              <a:rPr lang="ru-RU"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исы</a:t>
            </a: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университета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Stanford</a:t>
            </a: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a:latin typeface="Segoe"/>
            </a:endParaRPr>
          </a:p>
        </p:txBody>
      </p:sp>
      <p:sp>
        <p:nvSpPr>
          <p:cNvPr id="6" name="Rectangle 3"/>
          <p:cNvSpPr>
            <a:spLocks noChangeArrowheads="1"/>
          </p:cNvSpPr>
          <p:nvPr/>
        </p:nvSpPr>
        <p:spPr bwMode="auto">
          <a:xfrm>
            <a:off x="5744329" y="1032540"/>
            <a:ext cx="2568084" cy="83099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indent="228600" algn="ct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Программное обеспечение </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2560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a:latin typeface="Segoe"/>
            </a:endParaRPr>
          </a:p>
        </p:txBody>
      </p:sp>
      <p:sp>
        <p:nvSpPr>
          <p:cNvPr id="8" name="Rectangle 6"/>
          <p:cNvSpPr>
            <a:spLocks noChangeArrowheads="1"/>
          </p:cNvSpPr>
          <p:nvPr/>
        </p:nvSpPr>
        <p:spPr bwMode="auto">
          <a:xfrm>
            <a:off x="5570944" y="2169768"/>
            <a:ext cx="3106583" cy="83099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indent="228600" algn="ct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Мультимедийное обеспечение</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p>
        </p:txBody>
      </p:sp>
      <p:sp>
        <p:nvSpPr>
          <p:cNvPr id="2560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uk-UA">
              <a:latin typeface="Segoe"/>
            </a:endParaRPr>
          </a:p>
        </p:txBody>
      </p:sp>
      <p:sp>
        <p:nvSpPr>
          <p:cNvPr id="10" name="Rectangle 9"/>
          <p:cNvSpPr>
            <a:spLocks noChangeArrowheads="1"/>
          </p:cNvSpPr>
          <p:nvPr/>
        </p:nvSpPr>
        <p:spPr bwMode="auto">
          <a:xfrm>
            <a:off x="5808008" y="3756265"/>
            <a:ext cx="2632456" cy="46166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indent="228600" defTabSz="914400">
              <a:defRPr/>
            </a:pPr>
            <a:r>
              <a:rPr lang="en-US"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WEB </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технологии</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12" name="Rectangle 12"/>
          <p:cNvSpPr>
            <a:spLocks noChangeArrowheads="1"/>
          </p:cNvSpPr>
          <p:nvPr/>
        </p:nvSpPr>
        <p:spPr bwMode="auto">
          <a:xfrm>
            <a:off x="1798321" y="4853804"/>
            <a:ext cx="2110584" cy="83099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indent="228600" algn="ct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Помощь и   обучение </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14" name="Rectangle 15"/>
          <p:cNvSpPr>
            <a:spLocks noChangeArrowheads="1"/>
          </p:cNvSpPr>
          <p:nvPr/>
        </p:nvSpPr>
        <p:spPr bwMode="auto">
          <a:xfrm>
            <a:off x="6082324" y="4860386"/>
            <a:ext cx="2895369" cy="83099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Исследования, </a:t>
            </a: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консалтинг</a:t>
            </a:r>
          </a:p>
        </p:txBody>
      </p:sp>
      <p:sp>
        <p:nvSpPr>
          <p:cNvPr id="15" name="Прямоугольник 14"/>
          <p:cNvSpPr/>
          <p:nvPr/>
        </p:nvSpPr>
        <p:spPr>
          <a:xfrm>
            <a:off x="812801" y="134034"/>
            <a:ext cx="7747000" cy="646331"/>
          </a:xfrm>
          <a:prstGeom prst="rect">
            <a:avLst/>
          </a:prstGeom>
        </p:spPr>
        <p:txBody>
          <a:bodyPr>
            <a:spAutoFit/>
          </a:bodyPr>
          <a:lstStyle/>
          <a:p>
            <a:pPr defTabSz="914363" fontAlgn="auto">
              <a:spcBef>
                <a:spcPts val="0"/>
              </a:spcBef>
              <a:spcAft>
                <a:spcPts val="0"/>
              </a:spcAft>
              <a:defRPr/>
            </a:pPr>
            <a:r>
              <a:rPr lang="uk-UA"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Категор</a:t>
            </a:r>
            <a:r>
              <a:rPr lang="ru-RU"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ии</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IT</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r>
              <a:rPr 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a:t>
            </a:r>
            <a:r>
              <a:rPr lang="uk-UA" sz="36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сервисов</a:t>
            </a:r>
            <a:r>
              <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 УНИЦ ПУЭТ</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2" name="Прямоугольник 1"/>
          <p:cNvSpPr/>
          <p:nvPr/>
        </p:nvSpPr>
        <p:spPr>
          <a:xfrm>
            <a:off x="1473708" y="1032539"/>
            <a:ext cx="2629981" cy="830997"/>
          </a:xfrm>
          <a:prstGeom prst="rect">
            <a:avLst/>
          </a:prstGeom>
        </p:spPr>
        <p:txBody>
          <a:bodyPr>
            <a:spAutoFit/>
          </a:bodyPr>
          <a:lstStyle/>
          <a:p>
            <a:pPr indent="228600" algn="ct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Идентификация и доступ</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3" name="Прямоугольник 2"/>
          <p:cNvSpPr/>
          <p:nvPr/>
        </p:nvSpPr>
        <p:spPr>
          <a:xfrm>
            <a:off x="2064766" y="2169768"/>
            <a:ext cx="1596078" cy="830997"/>
          </a:xfrm>
          <a:prstGeom prst="rect">
            <a:avLst/>
          </a:prstGeom>
        </p:spPr>
        <p:txBody>
          <a:bodyPr wrap="none">
            <a:spAutoFit/>
          </a:bodyPr>
          <a:lstStyle/>
          <a:p>
            <a:pPr indent="228600" algn="just"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Сетевые </a:t>
            </a:r>
          </a:p>
          <a:p>
            <a:pPr indent="228600" algn="just"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сервисы</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sp>
        <p:nvSpPr>
          <p:cNvPr id="4" name="Прямоугольник 3"/>
          <p:cNvSpPr/>
          <p:nvPr/>
        </p:nvSpPr>
        <p:spPr>
          <a:xfrm>
            <a:off x="1473710" y="3377362"/>
            <a:ext cx="2435195" cy="830997"/>
          </a:xfrm>
          <a:prstGeom prst="rect">
            <a:avLst/>
          </a:prstGeom>
        </p:spPr>
        <p:txBody>
          <a:bodyPr>
            <a:spAutoFit/>
          </a:bodyPr>
          <a:lstStyle/>
          <a:p>
            <a:pPr indent="228600" algn="ctr" defTabSz="914400">
              <a:defRPr/>
            </a:pPr>
            <a:r>
              <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Обслуживание и ремонт</a:t>
            </a:r>
            <a:endParaRPr lang="ru-RU"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pic>
        <p:nvPicPr>
          <p:cNvPr id="25613" name="Picture 2" descr="http://10.0.2.132/uploads_images/1.png"/>
          <p:cNvPicPr>
            <a:picLocks noChangeAspect="1" noChangeArrowheads="1"/>
          </p:cNvPicPr>
          <p:nvPr/>
        </p:nvPicPr>
        <p:blipFill>
          <a:blip r:embed="rId2"/>
          <a:srcRect/>
          <a:stretch>
            <a:fillRect/>
          </a:stretch>
        </p:blipFill>
        <p:spPr bwMode="auto">
          <a:xfrm>
            <a:off x="506413" y="1077913"/>
            <a:ext cx="911225" cy="911225"/>
          </a:xfrm>
          <a:prstGeom prst="rect">
            <a:avLst/>
          </a:prstGeom>
          <a:noFill/>
          <a:ln w="9525">
            <a:noFill/>
            <a:miter lim="800000"/>
            <a:headEnd/>
            <a:tailEnd/>
          </a:ln>
        </p:spPr>
      </p:pic>
      <p:pic>
        <p:nvPicPr>
          <p:cNvPr id="25614" name="Picture 4" descr="http://10.0.2.132/uploads_images/2.png"/>
          <p:cNvPicPr>
            <a:picLocks noChangeAspect="1" noChangeArrowheads="1"/>
          </p:cNvPicPr>
          <p:nvPr/>
        </p:nvPicPr>
        <p:blipFill>
          <a:blip r:embed="rId3"/>
          <a:srcRect/>
          <a:stretch>
            <a:fillRect/>
          </a:stretch>
        </p:blipFill>
        <p:spPr bwMode="auto">
          <a:xfrm>
            <a:off x="552450" y="2130425"/>
            <a:ext cx="971550" cy="971550"/>
          </a:xfrm>
          <a:prstGeom prst="rect">
            <a:avLst/>
          </a:prstGeom>
          <a:noFill/>
          <a:ln w="9525">
            <a:noFill/>
            <a:miter lim="800000"/>
            <a:headEnd/>
            <a:tailEnd/>
          </a:ln>
        </p:spPr>
      </p:pic>
      <p:pic>
        <p:nvPicPr>
          <p:cNvPr id="25615" name="Picture 6" descr="http://10.0.2.132/uploads_images/5.png"/>
          <p:cNvPicPr>
            <a:picLocks noChangeAspect="1" noChangeArrowheads="1"/>
          </p:cNvPicPr>
          <p:nvPr/>
        </p:nvPicPr>
        <p:blipFill>
          <a:blip r:embed="rId4"/>
          <a:srcRect/>
          <a:stretch>
            <a:fillRect/>
          </a:stretch>
        </p:blipFill>
        <p:spPr bwMode="auto">
          <a:xfrm>
            <a:off x="4770438" y="2173288"/>
            <a:ext cx="898525" cy="898525"/>
          </a:xfrm>
          <a:prstGeom prst="rect">
            <a:avLst/>
          </a:prstGeom>
          <a:noFill/>
          <a:ln w="9525">
            <a:noFill/>
            <a:miter lim="800000"/>
            <a:headEnd/>
            <a:tailEnd/>
          </a:ln>
        </p:spPr>
      </p:pic>
      <p:pic>
        <p:nvPicPr>
          <p:cNvPr id="25616" name="Picture 8" descr="http://10.0.2.132/uploads_images/3.png"/>
          <p:cNvPicPr>
            <a:picLocks noChangeAspect="1" noChangeArrowheads="1"/>
          </p:cNvPicPr>
          <p:nvPr/>
        </p:nvPicPr>
        <p:blipFill>
          <a:blip r:embed="rId5"/>
          <a:srcRect/>
          <a:stretch>
            <a:fillRect/>
          </a:stretch>
        </p:blipFill>
        <p:spPr bwMode="auto">
          <a:xfrm>
            <a:off x="628650" y="3287713"/>
            <a:ext cx="895350" cy="896937"/>
          </a:xfrm>
          <a:prstGeom prst="rect">
            <a:avLst/>
          </a:prstGeom>
          <a:noFill/>
          <a:ln w="9525">
            <a:noFill/>
            <a:miter lim="800000"/>
            <a:headEnd/>
            <a:tailEnd/>
          </a:ln>
        </p:spPr>
      </p:pic>
      <p:pic>
        <p:nvPicPr>
          <p:cNvPr id="25617" name="Picture 10" descr="http://10.0.2.132/uploads_images/7.png"/>
          <p:cNvPicPr>
            <a:picLocks noChangeAspect="1" noChangeArrowheads="1"/>
          </p:cNvPicPr>
          <p:nvPr/>
        </p:nvPicPr>
        <p:blipFill>
          <a:blip r:embed="rId6"/>
          <a:srcRect/>
          <a:stretch>
            <a:fillRect/>
          </a:stretch>
        </p:blipFill>
        <p:spPr bwMode="auto">
          <a:xfrm>
            <a:off x="552450" y="4718050"/>
            <a:ext cx="1027113" cy="1027113"/>
          </a:xfrm>
          <a:prstGeom prst="rect">
            <a:avLst/>
          </a:prstGeom>
          <a:noFill/>
          <a:ln w="9525">
            <a:noFill/>
            <a:miter lim="800000"/>
            <a:headEnd/>
            <a:tailEnd/>
          </a:ln>
        </p:spPr>
      </p:pic>
      <p:pic>
        <p:nvPicPr>
          <p:cNvPr id="25618" name="Picture 12" descr="http://10.0.2.132/uploads_images/6.png"/>
          <p:cNvPicPr>
            <a:picLocks noChangeAspect="1" noChangeArrowheads="1"/>
          </p:cNvPicPr>
          <p:nvPr/>
        </p:nvPicPr>
        <p:blipFill>
          <a:blip r:embed="rId7"/>
          <a:srcRect/>
          <a:stretch>
            <a:fillRect/>
          </a:stretch>
        </p:blipFill>
        <p:spPr bwMode="auto">
          <a:xfrm>
            <a:off x="4697413" y="3498850"/>
            <a:ext cx="1001712" cy="1001713"/>
          </a:xfrm>
          <a:prstGeom prst="rect">
            <a:avLst/>
          </a:prstGeom>
          <a:noFill/>
          <a:ln w="9525">
            <a:noFill/>
            <a:miter lim="800000"/>
            <a:headEnd/>
            <a:tailEnd/>
          </a:ln>
        </p:spPr>
      </p:pic>
      <p:pic>
        <p:nvPicPr>
          <p:cNvPr id="25619" name="Picture 14" descr="http://10.0.2.132/uploads_images/8.png"/>
          <p:cNvPicPr>
            <a:picLocks noChangeAspect="1" noChangeArrowheads="1"/>
          </p:cNvPicPr>
          <p:nvPr/>
        </p:nvPicPr>
        <p:blipFill>
          <a:blip r:embed="rId8"/>
          <a:srcRect/>
          <a:stretch>
            <a:fillRect/>
          </a:stretch>
        </p:blipFill>
        <p:spPr bwMode="auto">
          <a:xfrm>
            <a:off x="4711700" y="4740275"/>
            <a:ext cx="1090613" cy="1090613"/>
          </a:xfrm>
          <a:prstGeom prst="rect">
            <a:avLst/>
          </a:prstGeom>
          <a:noFill/>
          <a:ln w="9525">
            <a:noFill/>
            <a:miter lim="800000"/>
            <a:headEnd/>
            <a:tailEnd/>
          </a:ln>
        </p:spPr>
      </p:pic>
      <p:pic>
        <p:nvPicPr>
          <p:cNvPr id="25620" name="Picture 16" descr="http://10.0.2.132/uploads_images/4.png"/>
          <p:cNvPicPr>
            <a:picLocks noChangeAspect="1" noChangeArrowheads="1"/>
          </p:cNvPicPr>
          <p:nvPr/>
        </p:nvPicPr>
        <p:blipFill>
          <a:blip r:embed="rId9"/>
          <a:srcRect/>
          <a:stretch>
            <a:fillRect/>
          </a:stretch>
        </p:blipFill>
        <p:spPr bwMode="auto">
          <a:xfrm>
            <a:off x="4724400" y="1011238"/>
            <a:ext cx="1009650" cy="1009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25214" y="1430406"/>
            <a:ext cx="6263487" cy="461665"/>
          </a:xfrm>
        </p:spPr>
        <p:txBody>
          <a:bodyPr/>
          <a:lstStyle/>
          <a:p>
            <a:pPr indent="-342900" defTabSz="914363" fontAlgn="auto">
              <a:lnSpc>
                <a:spcPct val="120000"/>
              </a:lnSpc>
              <a:spcAft>
                <a:spcPts val="0"/>
              </a:spcAft>
              <a:buFont typeface="+mj-lt"/>
              <a:buAutoNum type="arabicPeriod"/>
              <a:defRPr/>
            </a:pPr>
            <a:r>
              <a:rPr lang="ru-RU" sz="1600" dirty="0" smtClean="0"/>
              <a:t>Технологическое сопровождение мероприятий с использованием </a:t>
            </a:r>
            <a:r>
              <a:rPr lang="ru-RU" sz="1600" dirty="0" err="1" smtClean="0"/>
              <a:t>мультимедийного</a:t>
            </a:r>
            <a:r>
              <a:rPr lang="ru-RU" sz="1600" dirty="0" smtClean="0"/>
              <a:t> оборудования</a:t>
            </a:r>
          </a:p>
          <a:p>
            <a:pPr indent="-342900" defTabSz="914363" fontAlgn="auto">
              <a:lnSpc>
                <a:spcPct val="120000"/>
              </a:lnSpc>
              <a:spcAft>
                <a:spcPts val="0"/>
              </a:spcAft>
              <a:buFont typeface="+mj-lt"/>
              <a:buAutoNum type="arabicPeriod"/>
              <a:defRPr/>
            </a:pPr>
            <a:r>
              <a:rPr lang="ru-RU" sz="1600" dirty="0" smtClean="0"/>
              <a:t>Обеспечение учебного процесса </a:t>
            </a:r>
            <a:r>
              <a:rPr lang="ru-RU" sz="1600" dirty="0" err="1" smtClean="0"/>
              <a:t>мультимедийным</a:t>
            </a:r>
            <a:r>
              <a:rPr lang="ru-RU" sz="1600" dirty="0" smtClean="0"/>
              <a:t> оборудованием</a:t>
            </a:r>
          </a:p>
          <a:p>
            <a:pPr indent="-342900" defTabSz="914363" fontAlgn="auto">
              <a:lnSpc>
                <a:spcPct val="120000"/>
              </a:lnSpc>
              <a:spcAft>
                <a:spcPts val="0"/>
              </a:spcAft>
              <a:buFont typeface="+mj-lt"/>
              <a:buAutoNum type="arabicPeriod"/>
              <a:defRPr/>
            </a:pPr>
            <a:r>
              <a:rPr lang="ru-RU" sz="1600" dirty="0" smtClean="0"/>
              <a:t>Техническое обслуживание </a:t>
            </a:r>
            <a:r>
              <a:rPr lang="ru-RU" sz="1600" dirty="0" err="1" smtClean="0"/>
              <a:t>мультимедийного</a:t>
            </a:r>
            <a:r>
              <a:rPr lang="ru-RU" sz="1600" dirty="0" smtClean="0"/>
              <a:t> оборудования</a:t>
            </a:r>
          </a:p>
          <a:p>
            <a:pPr indent="-342900" defTabSz="914363" fontAlgn="auto">
              <a:lnSpc>
                <a:spcPct val="120000"/>
              </a:lnSpc>
              <a:spcAft>
                <a:spcPts val="0"/>
              </a:spcAft>
              <a:buFont typeface="+mj-lt"/>
              <a:buAutoNum type="arabicPeriod"/>
              <a:defRPr/>
            </a:pPr>
            <a:r>
              <a:rPr lang="ru-RU" sz="1600" dirty="0" smtClean="0"/>
              <a:t>Организация проведения видеоконференций</a:t>
            </a:r>
          </a:p>
          <a:p>
            <a:pPr indent="-342900" defTabSz="914363" fontAlgn="auto">
              <a:lnSpc>
                <a:spcPct val="120000"/>
              </a:lnSpc>
              <a:spcAft>
                <a:spcPts val="0"/>
              </a:spcAft>
              <a:buFont typeface="+mj-lt"/>
              <a:buAutoNum type="arabicPeriod"/>
              <a:defRPr/>
            </a:pPr>
            <a:r>
              <a:rPr lang="ru-RU" sz="1600" dirty="0" smtClean="0"/>
              <a:t>Консалтинговые услуги по функционированию и развитию IT-инфраструктуры</a:t>
            </a:r>
          </a:p>
          <a:p>
            <a:pPr indent="-342900" defTabSz="914363" fontAlgn="auto">
              <a:lnSpc>
                <a:spcPct val="120000"/>
              </a:lnSpc>
              <a:spcAft>
                <a:spcPts val="0"/>
              </a:spcAft>
              <a:buFont typeface="+mj-lt"/>
              <a:buAutoNum type="arabicPeriod"/>
              <a:defRPr/>
            </a:pPr>
            <a:r>
              <a:rPr lang="ru-RU" sz="1600" dirty="0" smtClean="0"/>
              <a:t>Научное сопровождение процессов в сфере компетенции УНИЦ</a:t>
            </a:r>
          </a:p>
          <a:p>
            <a:pPr indent="-342900" defTabSz="914363" fontAlgn="auto">
              <a:lnSpc>
                <a:spcPct val="120000"/>
              </a:lnSpc>
              <a:spcAft>
                <a:spcPts val="0"/>
              </a:spcAft>
              <a:buFont typeface="+mj-lt"/>
              <a:buAutoNum type="arabicPeriod"/>
              <a:defRPr/>
            </a:pPr>
            <a:r>
              <a:rPr lang="ru-RU" sz="1600" dirty="0" smtClean="0"/>
              <a:t>Поддержка пользователей </a:t>
            </a:r>
            <a:r>
              <a:rPr lang="ru-RU" sz="1600" dirty="0" err="1" smtClean="0"/>
              <a:t>учебно-тренингового</a:t>
            </a:r>
            <a:r>
              <a:rPr lang="ru-RU" sz="1600" dirty="0" smtClean="0"/>
              <a:t> комплекса «Виртуальное предприятие»</a:t>
            </a:r>
          </a:p>
          <a:p>
            <a:pPr indent="-342900" defTabSz="914363" fontAlgn="auto">
              <a:lnSpc>
                <a:spcPct val="120000"/>
              </a:lnSpc>
              <a:spcAft>
                <a:spcPts val="0"/>
              </a:spcAft>
              <a:buFont typeface="+mj-lt"/>
              <a:buAutoNum type="arabicPeriod"/>
              <a:defRPr/>
            </a:pPr>
            <a:r>
              <a:rPr lang="ru-RU" sz="1600" dirty="0" smtClean="0"/>
              <a:t>Поддержка пользователей по работе в виртуальной учебной среде</a:t>
            </a:r>
          </a:p>
          <a:p>
            <a:pPr indent="-342900" defTabSz="914363" fontAlgn="auto">
              <a:lnSpc>
                <a:spcPct val="120000"/>
              </a:lnSpc>
              <a:spcAft>
                <a:spcPts val="0"/>
              </a:spcAft>
              <a:buFont typeface="+mj-lt"/>
              <a:buAutoNum type="arabicPeriod"/>
              <a:defRPr/>
            </a:pPr>
            <a:r>
              <a:rPr lang="ru-RU" sz="1600" dirty="0" smtClean="0"/>
              <a:t>Технологическое сопровождение синхронных методов проведения дистанционных занятий в </a:t>
            </a:r>
            <a:r>
              <a:rPr lang="ru-RU" sz="1600" dirty="0" err="1" smtClean="0"/>
              <a:t>мультимедийных</a:t>
            </a:r>
            <a:r>
              <a:rPr lang="ru-RU" sz="1600" dirty="0" smtClean="0"/>
              <a:t> студиях</a:t>
            </a:r>
          </a:p>
          <a:p>
            <a:pPr indent="-342900" defTabSz="914363" fontAlgn="auto">
              <a:lnSpc>
                <a:spcPct val="120000"/>
              </a:lnSpc>
              <a:spcAft>
                <a:spcPts val="0"/>
              </a:spcAft>
              <a:buFont typeface="+mj-lt"/>
              <a:buAutoNum type="arabicPeriod"/>
              <a:defRPr/>
            </a:pPr>
            <a:r>
              <a:rPr lang="ru-RU" sz="1600" dirty="0" smtClean="0"/>
              <a:t>Поддержка пользователей в создании учебного </a:t>
            </a:r>
            <a:r>
              <a:rPr lang="ru-RU" sz="1600" dirty="0" err="1" smtClean="0"/>
              <a:t>видеоконтента</a:t>
            </a:r>
            <a:endParaRPr lang="uk-UA" sz="1600" dirty="0"/>
          </a:p>
        </p:txBody>
      </p:sp>
      <p:sp>
        <p:nvSpPr>
          <p:cNvPr id="5" name="Прямоугольник 4"/>
          <p:cNvSpPr/>
          <p:nvPr/>
        </p:nvSpPr>
        <p:spPr>
          <a:xfrm>
            <a:off x="525214" y="267291"/>
            <a:ext cx="6509109" cy="1200329"/>
          </a:xfrm>
          <a:prstGeom prst="rect">
            <a:avLst/>
          </a:prstGeom>
        </p:spPr>
        <p:txBody>
          <a:bodyPr>
            <a:spAutoFit/>
          </a:bodyPr>
          <a:lstStyle/>
          <a:p>
            <a:pPr defTabSz="914363" fontAlgn="auto">
              <a:spcBef>
                <a:spcPts val="0"/>
              </a:spcBef>
              <a:spcAft>
                <a:spcPts val="0"/>
              </a:spcAft>
              <a:defRPr/>
            </a:pPr>
            <a:r>
              <a:rPr lang="ru-RU"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rPr>
              <a:t>IT - сервисы отдела развития и инноваций УНИЦ</a:t>
            </a:r>
            <a:endParaRPr lang="uk-UA"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ndParaRPr>
          </a:p>
        </p:txBody>
      </p:sp>
      <p:pic>
        <p:nvPicPr>
          <p:cNvPr id="26627" name="Рисунок 5" descr="\\10.0.0.12\eldoc\nnicvr\exchange\IT-Service\Фото для буклета\Конф 408.JPG"/>
          <p:cNvPicPr>
            <a:picLocks noChangeAspect="1" noChangeArrowheads="1"/>
          </p:cNvPicPr>
          <p:nvPr/>
        </p:nvPicPr>
        <p:blipFill>
          <a:blip r:embed="rId2"/>
          <a:srcRect/>
          <a:stretch>
            <a:fillRect/>
          </a:stretch>
        </p:blipFill>
        <p:spPr bwMode="auto">
          <a:xfrm>
            <a:off x="7065963" y="384175"/>
            <a:ext cx="1908175" cy="1179513"/>
          </a:xfrm>
          <a:prstGeom prst="rect">
            <a:avLst/>
          </a:prstGeom>
          <a:noFill/>
          <a:ln w="9525">
            <a:noFill/>
            <a:miter lim="800000"/>
            <a:headEnd/>
            <a:tailEnd/>
          </a:ln>
        </p:spPr>
      </p:pic>
      <p:pic>
        <p:nvPicPr>
          <p:cNvPr id="26628" name="Рисунок 6" descr="C:\Users\User\Desktop\23.04\DSC_0216.JPG"/>
          <p:cNvPicPr>
            <a:picLocks noChangeAspect="1" noChangeArrowheads="1"/>
          </p:cNvPicPr>
          <p:nvPr/>
        </p:nvPicPr>
        <p:blipFill>
          <a:blip r:embed="rId3"/>
          <a:srcRect/>
          <a:stretch>
            <a:fillRect/>
          </a:stretch>
        </p:blipFill>
        <p:spPr bwMode="auto">
          <a:xfrm>
            <a:off x="7634288" y="3346450"/>
            <a:ext cx="1222375" cy="1735138"/>
          </a:xfrm>
          <a:prstGeom prst="rect">
            <a:avLst/>
          </a:prstGeom>
          <a:noFill/>
          <a:ln w="9525">
            <a:noFill/>
            <a:miter lim="800000"/>
            <a:headEnd/>
            <a:tailEnd/>
          </a:ln>
        </p:spPr>
      </p:pic>
      <p:pic>
        <p:nvPicPr>
          <p:cNvPr id="26629" name="Рисунок 7"/>
          <p:cNvPicPr>
            <a:picLocks noChangeAspect="1" noChangeArrowheads="1"/>
          </p:cNvPicPr>
          <p:nvPr/>
        </p:nvPicPr>
        <p:blipFill>
          <a:blip r:embed="rId4"/>
          <a:srcRect/>
          <a:stretch>
            <a:fillRect/>
          </a:stretch>
        </p:blipFill>
        <p:spPr bwMode="auto">
          <a:xfrm>
            <a:off x="6677025" y="1792288"/>
            <a:ext cx="1916113" cy="1298575"/>
          </a:xfrm>
          <a:prstGeom prst="rect">
            <a:avLst/>
          </a:prstGeom>
          <a:noFill/>
          <a:ln w="9525">
            <a:noFill/>
            <a:miter lim="800000"/>
            <a:headEnd/>
            <a:tailEnd/>
          </a:ln>
        </p:spPr>
      </p:pic>
      <p:pic>
        <p:nvPicPr>
          <p:cNvPr id="26630" name="Рисунок 8" descr="https://encrypted-tbn2.gstatic.com/images?q=tbn:ANd9GcTYzEFCzXWlyfcrO-jif_tqTf53xQg3hHVPWtpshICKW7QK5i01"/>
          <p:cNvPicPr>
            <a:picLocks noChangeAspect="1" noChangeArrowheads="1"/>
          </p:cNvPicPr>
          <p:nvPr/>
        </p:nvPicPr>
        <p:blipFill>
          <a:blip r:embed="rId5"/>
          <a:srcRect/>
          <a:stretch>
            <a:fillRect/>
          </a:stretch>
        </p:blipFill>
        <p:spPr bwMode="auto">
          <a:xfrm>
            <a:off x="6699250" y="4616450"/>
            <a:ext cx="733425" cy="701675"/>
          </a:xfrm>
          <a:prstGeom prst="rect">
            <a:avLst/>
          </a:prstGeom>
          <a:noFill/>
          <a:ln w="9525">
            <a:noFill/>
            <a:miter lim="800000"/>
            <a:headEnd/>
            <a:tailEnd/>
          </a:ln>
        </p:spPr>
      </p:pic>
      <p:pic>
        <p:nvPicPr>
          <p:cNvPr id="26631" name="Рисунок 9"/>
          <p:cNvPicPr>
            <a:picLocks noChangeAspect="1" noChangeArrowheads="1"/>
          </p:cNvPicPr>
          <p:nvPr/>
        </p:nvPicPr>
        <p:blipFill>
          <a:blip r:embed="rId6"/>
          <a:srcRect/>
          <a:stretch>
            <a:fillRect/>
          </a:stretch>
        </p:blipFill>
        <p:spPr bwMode="auto">
          <a:xfrm>
            <a:off x="7334250" y="5292725"/>
            <a:ext cx="685800" cy="790575"/>
          </a:xfrm>
          <a:prstGeom prst="rect">
            <a:avLst/>
          </a:prstGeom>
          <a:noFill/>
          <a:ln w="9525">
            <a:noFill/>
            <a:miter lim="800000"/>
            <a:headEnd/>
            <a:tailEnd/>
          </a:ln>
        </p:spPr>
      </p:pic>
      <p:pic>
        <p:nvPicPr>
          <p:cNvPr id="26632" name="Рисунок 10"/>
          <p:cNvPicPr>
            <a:picLocks noChangeAspect="1" noChangeArrowheads="1"/>
          </p:cNvPicPr>
          <p:nvPr/>
        </p:nvPicPr>
        <p:blipFill>
          <a:blip r:embed="rId7"/>
          <a:srcRect/>
          <a:stretch>
            <a:fillRect/>
          </a:stretch>
        </p:blipFill>
        <p:spPr bwMode="auto">
          <a:xfrm>
            <a:off x="7923213" y="5980113"/>
            <a:ext cx="889000" cy="427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6422" y="133023"/>
            <a:ext cx="8508498" cy="940866"/>
          </a:xfrm>
        </p:spPr>
        <p:txBody>
          <a:bodyPr/>
          <a:lstStyle/>
          <a:p>
            <a:pPr defTabSz="914363" fontAlgn="auto">
              <a:spcAft>
                <a:spcPts val="0"/>
              </a:spcAft>
              <a:defRPr/>
            </a:pPr>
            <a:r>
              <a:rPr lang="ru-RU" sz="2400" dirty="0" smtClean="0"/>
              <a:t>УСЛУГА:  «Технологическое сопровождение мероприятий с             	     использованием мультимедийного оборудования»</a:t>
            </a:r>
            <a:endParaRPr lang="uk-UA" sz="2400" dirty="0"/>
          </a:p>
        </p:txBody>
      </p:sp>
      <p:sp>
        <p:nvSpPr>
          <p:cNvPr id="3" name="Подзаголовок 2"/>
          <p:cNvSpPr>
            <a:spLocks noGrp="1"/>
          </p:cNvSpPr>
          <p:nvPr>
            <p:ph type="subTitle" idx="1"/>
          </p:nvPr>
        </p:nvSpPr>
        <p:spPr>
          <a:xfrm>
            <a:off x="496713" y="1103324"/>
            <a:ext cx="8201662" cy="2265199"/>
          </a:xfrm>
        </p:spPr>
        <p:txBody>
          <a:bodyPr/>
          <a:lstStyle/>
          <a:p>
            <a:pPr defTabSz="914363" fontAlgn="auto">
              <a:spcAft>
                <a:spcPts val="0"/>
              </a:spcAft>
              <a:defRPr/>
            </a:pPr>
            <a:r>
              <a:rPr lang="ru-RU" sz="1600" b="1" dirty="0" smtClean="0">
                <a:solidFill>
                  <a:schemeClr val="accent1">
                    <a:lumMod val="40000"/>
                    <a:lumOff val="60000"/>
                  </a:schemeClr>
                </a:solidFill>
              </a:rPr>
              <a:t>Описание</a:t>
            </a:r>
            <a:r>
              <a:rPr lang="ru-RU" sz="1600" dirty="0" smtClean="0">
                <a:solidFill>
                  <a:schemeClr val="accent1">
                    <a:lumMod val="40000"/>
                    <a:lumOff val="60000"/>
                  </a:schemeClr>
                </a:solidFill>
              </a:rPr>
              <a:t>: </a:t>
            </a:r>
            <a:r>
              <a:rPr lang="ru-RU" sz="1600" dirty="0" smtClean="0"/>
              <a:t>Технологическое сопровождение мероприятий (конференций, защита диссертации, день открытых дверей, заседания) нуждающиеся в </a:t>
            </a:r>
            <a:r>
              <a:rPr lang="ru-RU" sz="1600" dirty="0" err="1" smtClean="0"/>
              <a:t>мультимедийном</a:t>
            </a:r>
            <a:r>
              <a:rPr lang="ru-RU" sz="1600" dirty="0" smtClean="0"/>
              <a:t> обеспечении</a:t>
            </a:r>
          </a:p>
          <a:p>
            <a:pPr defTabSz="914363" fontAlgn="auto">
              <a:spcAft>
                <a:spcPts val="0"/>
              </a:spcAft>
              <a:defRPr/>
            </a:pPr>
            <a:endParaRPr lang="ru-RU" sz="1600" dirty="0" smtClean="0"/>
          </a:p>
          <a:p>
            <a:pPr defTabSz="914363" fontAlgn="auto">
              <a:spcAft>
                <a:spcPts val="0"/>
              </a:spcAft>
              <a:defRPr/>
            </a:pPr>
            <a:r>
              <a:rPr lang="ru-RU" sz="1600" b="1" dirty="0">
                <a:solidFill>
                  <a:schemeClr val="accent1">
                    <a:lumMod val="40000"/>
                    <a:lumOff val="60000"/>
                  </a:schemeClr>
                </a:solidFill>
              </a:rPr>
              <a:t>Заказчики </a:t>
            </a:r>
            <a:r>
              <a:rPr lang="ru-RU" sz="1600" dirty="0" smtClean="0"/>
              <a:t>Сотрудники и преподаватели, другие заказчики по отдельному договору</a:t>
            </a:r>
          </a:p>
          <a:p>
            <a:pPr defTabSz="914363" fontAlgn="auto">
              <a:spcAft>
                <a:spcPts val="0"/>
              </a:spcAft>
              <a:defRPr/>
            </a:pPr>
            <a:endParaRPr lang="ru-RU" sz="1600" dirty="0" smtClean="0"/>
          </a:p>
          <a:p>
            <a:pPr defTabSz="914363" fontAlgn="auto">
              <a:spcAft>
                <a:spcPts val="0"/>
              </a:spcAft>
              <a:defRPr/>
            </a:pPr>
            <a:r>
              <a:rPr lang="ru-RU" sz="1600" b="1" dirty="0">
                <a:solidFill>
                  <a:schemeClr val="accent1">
                    <a:lumMod val="40000"/>
                    <a:lumOff val="60000"/>
                  </a:schemeClr>
                </a:solidFill>
              </a:rPr>
              <a:t>Возможности</a:t>
            </a:r>
            <a:r>
              <a:rPr lang="ru-RU" sz="1600" dirty="0" smtClean="0">
                <a:solidFill>
                  <a:schemeClr val="accent1">
                    <a:lumMod val="40000"/>
                    <a:lumOff val="60000"/>
                  </a:schemeClr>
                </a:solidFill>
              </a:rPr>
              <a:t>: </a:t>
            </a:r>
            <a:r>
              <a:rPr lang="ru-RU" sz="1600" dirty="0" smtClean="0"/>
              <a:t>Инсталляция </a:t>
            </a:r>
            <a:r>
              <a:rPr lang="ru-RU" sz="1600" dirty="0" err="1" smtClean="0"/>
              <a:t>мультимедийных</a:t>
            </a:r>
            <a:r>
              <a:rPr lang="ru-RU" sz="1600" dirty="0" smtClean="0"/>
              <a:t> средств для проведения мероприятий (микрофонов, </a:t>
            </a:r>
            <a:r>
              <a:rPr lang="ru-RU" sz="1600" dirty="0" err="1" smtClean="0"/>
              <a:t>мультимедийного</a:t>
            </a:r>
            <a:r>
              <a:rPr lang="ru-RU" sz="1600" dirty="0" smtClean="0"/>
              <a:t> проектора, ноутбука и т.д.). Обеспечение демонстрации презентационных материалов, организация видео-аудио записи</a:t>
            </a:r>
          </a:p>
          <a:p>
            <a:pPr defTabSz="914363" fontAlgn="auto">
              <a:spcAft>
                <a:spcPts val="0"/>
              </a:spcAft>
              <a:defRPr/>
            </a:pPr>
            <a:endParaRPr lang="ru-RU" sz="1600" dirty="0" smtClean="0"/>
          </a:p>
          <a:p>
            <a:pPr defTabSz="914363" fontAlgn="auto">
              <a:spcAft>
                <a:spcPts val="0"/>
              </a:spcAft>
              <a:defRPr/>
            </a:pPr>
            <a:r>
              <a:rPr lang="ru-RU" sz="1600" b="1" dirty="0" smtClean="0">
                <a:solidFill>
                  <a:schemeClr val="accent1">
                    <a:lumMod val="40000"/>
                    <a:lumOff val="60000"/>
                  </a:schemeClr>
                </a:solidFill>
              </a:rPr>
              <a:t>Условия предоставления</a:t>
            </a:r>
            <a:r>
              <a:rPr lang="ru-RU" sz="1600" dirty="0" smtClean="0">
                <a:solidFill>
                  <a:schemeClr val="accent1">
                    <a:lumMod val="40000"/>
                    <a:lumOff val="60000"/>
                  </a:schemeClr>
                </a:solidFill>
              </a:rPr>
              <a:t>: </a:t>
            </a:r>
            <a:r>
              <a:rPr lang="ru-RU" sz="1600" dirty="0" smtClean="0"/>
              <a:t>Бесплатно. Заранее оформленная согласно требованиям заявка. Заблаговременно предоставлены презентационные материалы. Услуга предоставляется в рабочее время. Соответствующим образом оборудованное рабочее место. Срок выполнения: 1 рабочий день</a:t>
            </a:r>
          </a:p>
          <a:p>
            <a:pPr defTabSz="914363" fontAlgn="auto">
              <a:spcAft>
                <a:spcPts val="0"/>
              </a:spcAft>
              <a:defRPr/>
            </a:pPr>
            <a:endParaRPr lang="ru-RU" sz="1600" dirty="0" smtClean="0"/>
          </a:p>
          <a:p>
            <a:pPr defTabSz="914363" fontAlgn="auto">
              <a:spcAft>
                <a:spcPts val="0"/>
              </a:spcAft>
              <a:defRPr/>
            </a:pPr>
            <a:r>
              <a:rPr lang="ru-RU" sz="1600" b="1" dirty="0" smtClean="0">
                <a:solidFill>
                  <a:schemeClr val="accent1">
                    <a:lumMod val="40000"/>
                    <a:lumOff val="60000"/>
                  </a:schemeClr>
                </a:solidFill>
              </a:rPr>
              <a:t>Как получить</a:t>
            </a:r>
            <a:r>
              <a:rPr lang="ru-RU" sz="1600" dirty="0" smtClean="0">
                <a:solidFill>
                  <a:schemeClr val="accent1">
                    <a:lumMod val="40000"/>
                    <a:lumOff val="60000"/>
                  </a:schemeClr>
                </a:solidFill>
              </a:rPr>
              <a:t>: </a:t>
            </a:r>
            <a:r>
              <a:rPr lang="ru-RU" sz="1600" dirty="0" smtClean="0"/>
              <a:t>Подать заявку в электронном виде в УНИЦ через систему обслуживания заявок по ссылке: </a:t>
            </a:r>
            <a:r>
              <a:rPr lang="ru-RU" sz="1600" b="1" u="sng" dirty="0">
                <a:solidFill>
                  <a:schemeClr val="accent1">
                    <a:lumMod val="40000"/>
                    <a:lumOff val="60000"/>
                  </a:schemeClr>
                </a:solidFill>
              </a:rPr>
              <a:t>http://10.0.0.34/hwisd/default.aspx</a:t>
            </a:r>
          </a:p>
          <a:p>
            <a:pPr defTabSz="914363" fontAlgn="auto">
              <a:spcAft>
                <a:spcPts val="0"/>
              </a:spcAft>
              <a:defRPr/>
            </a:pPr>
            <a:r>
              <a:rPr lang="ru-RU" sz="1600" dirty="0" smtClean="0"/>
              <a:t>Подать лично заявку в ауд.511.</a:t>
            </a:r>
          </a:p>
          <a:p>
            <a:pPr defTabSz="914363" fontAlgn="auto">
              <a:spcAft>
                <a:spcPts val="0"/>
              </a:spcAft>
              <a:defRPr/>
            </a:pPr>
            <a:r>
              <a:rPr lang="ru-RU" sz="1600" b="1" u="sng" dirty="0" smtClean="0"/>
              <a:t>Указать:</a:t>
            </a:r>
          </a:p>
          <a:p>
            <a:pPr defTabSz="914363" fontAlgn="auto">
              <a:spcAft>
                <a:spcPts val="0"/>
              </a:spcAft>
              <a:defRPr/>
            </a:pPr>
            <a:r>
              <a:rPr lang="ru-RU" sz="1600" dirty="0" smtClean="0"/>
              <a:t>- Название подразделения,</a:t>
            </a:r>
          </a:p>
          <a:p>
            <a:pPr defTabSz="914363" fontAlgn="auto">
              <a:spcAft>
                <a:spcPts val="0"/>
              </a:spcAft>
              <a:defRPr/>
            </a:pPr>
            <a:r>
              <a:rPr lang="ru-RU" sz="1600" dirty="0" smtClean="0"/>
              <a:t>- Контактное лицо,</a:t>
            </a:r>
          </a:p>
          <a:p>
            <a:pPr defTabSz="914363" fontAlgn="auto">
              <a:spcAft>
                <a:spcPts val="0"/>
              </a:spcAft>
              <a:defRPr/>
            </a:pPr>
            <a:r>
              <a:rPr lang="ru-RU" sz="1600" dirty="0" smtClean="0"/>
              <a:t>- Место и время проведения мероприятия,</a:t>
            </a:r>
          </a:p>
          <a:p>
            <a:pPr defTabSz="914363" fontAlgn="auto">
              <a:spcAft>
                <a:spcPts val="0"/>
              </a:spcAft>
              <a:defRPr/>
            </a:pPr>
            <a:r>
              <a:rPr lang="ru-RU" sz="1600" dirty="0" smtClean="0"/>
              <a:t>- Необходимо </a:t>
            </a:r>
            <a:r>
              <a:rPr lang="ru-RU" sz="1600" dirty="0" err="1" smtClean="0"/>
              <a:t>мультимедийное</a:t>
            </a:r>
            <a:r>
              <a:rPr lang="ru-RU" sz="1600" dirty="0" smtClean="0"/>
              <a:t> оборудование</a:t>
            </a:r>
            <a:endParaRPr lang="uk-UA" sz="1600" dirty="0"/>
          </a:p>
        </p:txBody>
      </p:sp>
      <p:pic>
        <p:nvPicPr>
          <p:cNvPr id="27651" name="Рисунок 4" descr="http://puet.edu.ua/sites/default/files/2014/03/21/news/main-photo/isn_2103201_2.jpg"/>
          <p:cNvPicPr>
            <a:picLocks noChangeAspect="1" noChangeArrowheads="1"/>
          </p:cNvPicPr>
          <p:nvPr/>
        </p:nvPicPr>
        <p:blipFill>
          <a:blip r:embed="rId2"/>
          <a:srcRect/>
          <a:stretch>
            <a:fillRect/>
          </a:stretch>
        </p:blipFill>
        <p:spPr bwMode="auto">
          <a:xfrm>
            <a:off x="6113463" y="5154613"/>
            <a:ext cx="2254250" cy="1419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Ready8_Breakout_ChalkTalk_Template">
  <a:themeElements>
    <a:clrScheme name="Custom 2">
      <a:dk1>
        <a:srgbClr val="000000"/>
      </a:dk1>
      <a:lt1>
        <a:srgbClr val="FFFFFF"/>
      </a:lt1>
      <a:dk2>
        <a:srgbClr val="9C2828"/>
      </a:dk2>
      <a:lt2>
        <a:srgbClr val="FFFFFF"/>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TechReady8_Breakout_ChalkTalk_Template</Template>
  <TotalTime>8507</TotalTime>
  <Words>182</Words>
  <Application>Microsoft Office PowerPoint</Application>
  <PresentationFormat>Экран (4:3)</PresentationFormat>
  <Paragraphs>14</Paragraphs>
  <Slides>13</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8</vt:i4>
      </vt:variant>
      <vt:variant>
        <vt:lpstr>Заголовки слайдов</vt:lpstr>
      </vt:variant>
      <vt:variant>
        <vt:i4>13</vt:i4>
      </vt:variant>
    </vt:vector>
  </HeadingPairs>
  <TitlesOfParts>
    <vt:vector size="27" baseType="lpstr">
      <vt:lpstr>Segoe</vt:lpstr>
      <vt:lpstr>Arial</vt:lpstr>
      <vt:lpstr>Segoe Semibold</vt:lpstr>
      <vt:lpstr>Courier New</vt:lpstr>
      <vt:lpstr>Calibri</vt:lpstr>
      <vt:lpstr>Wingdings</vt:lpstr>
      <vt:lpstr>TechReady8_Breakout_ChalkTalk_Template</vt:lpstr>
      <vt:lpstr>White with Courier font for code slides</vt:lpstr>
      <vt:lpstr>TechReady8_Breakout_ChalkTalk_Template</vt:lpstr>
      <vt:lpstr>TechReady8_Breakout_ChalkTalk_Template</vt:lpstr>
      <vt:lpstr>TechReady8_Breakout_ChalkTalk_Template</vt:lpstr>
      <vt:lpstr>TechReady8_Breakout_ChalkTalk_Template</vt:lpstr>
      <vt:lpstr>TechReady8_Breakout_ChalkTalk_Template</vt:lpstr>
      <vt:lpstr>TechReady8_Breakout_ChalkTalk_Template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SVR305 - Drilldown into RDS (TS) and RDV (VDI) – New Features and Virtualized Desktops</dc:title>
  <dc:subject>TechReady8</dc:subject>
  <dc:creator>George Zhu;Olga Ivanova</dc:creator>
  <cp:keywords>TechReady8</cp:keywords>
  <dc:description>Template: Chris Wells; Silver Fox Productions
Formatting: Shane O'Sullivan, Silver Fox Productions
Event Date: February 2-6, 2009
Event Location: WSCTC, Seattle, WA
Audience: Internal</dc:description>
  <cp:lastModifiedBy>1</cp:lastModifiedBy>
  <cp:revision>177</cp:revision>
  <dcterms:created xsi:type="dcterms:W3CDTF">2009-01-28T22:50:57Z</dcterms:created>
  <dcterms:modified xsi:type="dcterms:W3CDTF">2015-05-04T10:51:09Z</dcterms:modified>
</cp:coreProperties>
</file>